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 id="2147483904" r:id="rId3"/>
  </p:sldMasterIdLst>
  <p:notesMasterIdLst>
    <p:notesMasterId r:id="rId51"/>
  </p:notesMasterIdLst>
  <p:sldIdLst>
    <p:sldId id="260" r:id="rId4"/>
    <p:sldId id="272" r:id="rId5"/>
    <p:sldId id="273" r:id="rId6"/>
    <p:sldId id="290" r:id="rId7"/>
    <p:sldId id="291" r:id="rId8"/>
    <p:sldId id="334" r:id="rId9"/>
    <p:sldId id="293" r:id="rId10"/>
    <p:sldId id="308" r:id="rId11"/>
    <p:sldId id="325" r:id="rId12"/>
    <p:sldId id="335" r:id="rId13"/>
    <p:sldId id="296" r:id="rId14"/>
    <p:sldId id="297" r:id="rId15"/>
    <p:sldId id="327" r:id="rId16"/>
    <p:sldId id="326" r:id="rId17"/>
    <p:sldId id="299" r:id="rId18"/>
    <p:sldId id="300" r:id="rId19"/>
    <p:sldId id="301" r:id="rId20"/>
    <p:sldId id="352" r:id="rId21"/>
    <p:sldId id="355" r:id="rId22"/>
    <p:sldId id="356" r:id="rId23"/>
    <p:sldId id="357" r:id="rId24"/>
    <p:sldId id="358" r:id="rId25"/>
    <p:sldId id="359" r:id="rId26"/>
    <p:sldId id="360" r:id="rId27"/>
    <p:sldId id="361" r:id="rId28"/>
    <p:sldId id="362" r:id="rId29"/>
    <p:sldId id="363" r:id="rId30"/>
    <p:sldId id="364" r:id="rId31"/>
    <p:sldId id="302" r:id="rId32"/>
    <p:sldId id="303" r:id="rId33"/>
    <p:sldId id="304" r:id="rId34"/>
    <p:sldId id="305" r:id="rId35"/>
    <p:sldId id="306" r:id="rId36"/>
    <p:sldId id="309" r:id="rId37"/>
    <p:sldId id="310" r:id="rId38"/>
    <p:sldId id="311" r:id="rId39"/>
    <p:sldId id="312" r:id="rId40"/>
    <p:sldId id="313" r:id="rId41"/>
    <p:sldId id="316" r:id="rId42"/>
    <p:sldId id="317" r:id="rId43"/>
    <p:sldId id="318" r:id="rId44"/>
    <p:sldId id="319" r:id="rId45"/>
    <p:sldId id="323" r:id="rId46"/>
    <p:sldId id="343" r:id="rId47"/>
    <p:sldId id="344" r:id="rId48"/>
    <p:sldId id="345" r:id="rId49"/>
    <p:sldId id="287" r:id="rId50"/>
  </p:sldIdLst>
  <p:sldSz cx="9144000" cy="5143500" type="screen16x9"/>
  <p:notesSz cx="6858000" cy="9144000"/>
  <p:embeddedFontLst>
    <p:embeddedFont>
      <p:font typeface="Wingdings 2" panose="05020102010507070707" pitchFamily="18" charset="2"/>
      <p:regular r:id="rId52"/>
    </p:embeddedFont>
    <p:embeddedFont>
      <p:font typeface="Tw Cen MT" panose="020B0602020104020603" pitchFamily="34" charset="0"/>
      <p:regular r:id="rId53"/>
      <p:bold r:id="rId54"/>
      <p:italic r:id="rId55"/>
      <p:boldItalic r:id="rId56"/>
    </p:embeddedFont>
    <p:embeddedFont>
      <p:font typeface="B Titr" panose="00000700000000000000" pitchFamily="2" charset="-78"/>
      <p:bold r:id="rId57"/>
    </p:embeddedFont>
    <p:embeddedFont>
      <p:font typeface="Calibri" panose="020F0502020204030204" pitchFamily="34" charset="0"/>
      <p:regular r:id="rId58"/>
      <p:bold r:id="rId59"/>
      <p:italic r:id="rId60"/>
      <p:boldItalic r:id="rId61"/>
    </p:embeddedFont>
    <p:embeddedFont>
      <p:font typeface="naskh" panose="020B0604020202020204"/>
      <p:regular r:id="rId62"/>
      <p:italic r:id="rId63"/>
    </p:embeddedFont>
    <p:embeddedFont>
      <p:font typeface="B Nazanin" panose="00000400000000000000" pitchFamily="2" charset="-78"/>
      <p:regular r:id="rId64"/>
      <p:bold r:id="rId65"/>
    </p:embeddedFont>
    <p:embeddedFont>
      <p:font typeface="Garamond" panose="02020404030301010803" pitchFamily="18" charset="0"/>
      <p:regular r:id="rId66"/>
      <p:bold r:id="rId67"/>
      <p:italic r:id="rId68"/>
    </p:embeddedFont>
    <p:embeddedFont>
      <p:font typeface="Trebuchet MS" panose="020B0603020202020204" pitchFamily="34" charset="0"/>
      <p:regular r:id="rId69"/>
      <p:bold r:id="rId70"/>
      <p:italic r:id="rId71"/>
      <p:boldItalic r:id="rId72"/>
    </p:embeddedFont>
    <p:embeddedFont>
      <p:font typeface="맑은 고딕" panose="020B0503020000020004" pitchFamily="34" charset="-127"/>
      <p:regular r:id="rId73"/>
      <p:bold r:id="rId74"/>
    </p:embeddedFont>
    <p:embeddedFont>
      <p:font typeface="B Esfehan" panose="00000700000000000000" pitchFamily="2" charset="-78"/>
      <p:bold r:id="rId75"/>
    </p:embeddedFont>
    <p:embeddedFont>
      <p:font typeface="Cambria" panose="02040503050406030204" pitchFamily="18" charset="0"/>
      <p:regular r:id="rId76"/>
      <p:bold r:id="rId77"/>
      <p:italic r:id="rId78"/>
      <p:boldItalic r:id="rId79"/>
    </p:embeddedFont>
    <p:embeddedFont>
      <p:font typeface="B Morvarid" panose="00000400000000000000" pitchFamily="2" charset="-78"/>
      <p:regular r:id="rId80"/>
    </p:embeddedFont>
    <p:embeddedFont>
      <p:font typeface="Calibri Light" panose="020F0302020204030204" pitchFamily="34" charset="0"/>
      <p:regular r:id="rId81"/>
      <p:italic r:id="rId82"/>
    </p:embeddedFont>
    <p:embeddedFont>
      <p:font typeface="B Jadid" panose="00000700000000000000" pitchFamily="2" charset="-78"/>
      <p:bold r:id="rId83"/>
    </p:embeddedFont>
    <p:embeddedFont>
      <p:font typeface="B Zar" panose="00000400000000000000" pitchFamily="2" charset="-78"/>
      <p:regular r:id="rId84"/>
      <p:bold r:id="rId85"/>
    </p:embeddedFont>
  </p:embeddedFontLst>
  <p:custDataLst>
    <p:tags r:id="rId86"/>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434" autoAdjust="0"/>
  </p:normalViewPr>
  <p:slideViewPr>
    <p:cSldViewPr>
      <p:cViewPr varScale="1">
        <p:scale>
          <a:sx n="105" d="100"/>
          <a:sy n="105" d="100"/>
        </p:scale>
        <p:origin x="108" y="600"/>
      </p:cViewPr>
      <p:guideLst>
        <p:guide orient="horz" pos="1620"/>
        <p:guide pos="2880"/>
      </p:guideLst>
    </p:cSldViewPr>
  </p:slideViewPr>
  <p:outlineViewPr>
    <p:cViewPr>
      <p:scale>
        <a:sx n="33" d="100"/>
        <a:sy n="33" d="100"/>
      </p:scale>
      <p:origin x="0" y="-40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font" Target="fonts/font33.fntdata"/><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5.fntdata"/><Relationship Id="rId87" Type="http://schemas.openxmlformats.org/officeDocument/2006/relationships/presProps" Target="presProps.xml"/><Relationship Id="rId61" Type="http://schemas.openxmlformats.org/officeDocument/2006/relationships/font" Target="fonts/font10.fntdata"/><Relationship Id="rId82" Type="http://schemas.openxmlformats.org/officeDocument/2006/relationships/font" Target="fonts/font31.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42C87-3829-43F0-BE91-2BCED9187A52}" type="datetimeFigureOut">
              <a:rPr lang="en-US" smtClean="0"/>
              <a:t>6/25/2022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3A34-6310-4767-8B38-1F64D44C4BAB}" type="slidenum">
              <a:rPr lang="en-US" smtClean="0"/>
              <a:t>‹#›</a:t>
            </a:fld>
            <a:endParaRPr lang="en-US"/>
          </a:p>
        </p:txBody>
      </p:sp>
    </p:spTree>
    <p:extLst>
      <p:ext uri="{BB962C8B-B14F-4D97-AF65-F5344CB8AC3E}">
        <p14:creationId xmlns:p14="http://schemas.microsoft.com/office/powerpoint/2010/main" val="184046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10" hasCustomPrompt="1"/>
          </p:nvPr>
        </p:nvSpPr>
        <p:spPr>
          <a:xfrm>
            <a:off x="2921827" y="762025"/>
            <a:ext cx="3145598" cy="1943075"/>
          </a:xfrm>
          <a:prstGeom prst="rect">
            <a:avLst/>
          </a:prstGeom>
          <a:solidFill>
            <a:schemeClr val="bg1"/>
          </a:solidFill>
        </p:spPr>
        <p:txBody>
          <a:bodyPr/>
          <a:lstStyle>
            <a:lvl1pPr marL="0" indent="0" algn="ctr">
              <a:buNone/>
              <a:defRPr sz="2800" baseline="0"/>
            </a:lvl1pPr>
          </a:lstStyle>
          <a:p>
            <a:r>
              <a:rPr lang="en-US" altLang="ko-KR" dirty="0" smtClean="0"/>
              <a:t>Insert Image</a:t>
            </a:r>
            <a:endParaRPr lang="ko-KR" altLang="en-US" dirty="0"/>
          </a:p>
        </p:txBody>
      </p:sp>
    </p:spTree>
    <p:extLst>
      <p:ext uri="{BB962C8B-B14F-4D97-AF65-F5344CB8AC3E}">
        <p14:creationId xmlns:p14="http://schemas.microsoft.com/office/powerpoint/2010/main" val="2219768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216"/>
            <a:ext cx="6948264" cy="857250"/>
          </a:xfrm>
          <a:prstGeom prst="rect">
            <a:avLst/>
          </a:prstGeom>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0255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11303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85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58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6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05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78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79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1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19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lvl1pPr>
          </a:lstStyle>
          <a:p>
            <a:r>
              <a:rPr lang="en-US" altLang="ko-KR" dirty="0" smtClean="0"/>
              <a:t> Click to edit title</a:t>
            </a:r>
            <a:endParaRPr lang="ko-KR" alt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53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479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7E0C3-2388-440D-8FE6-DAC1C8186B55}" type="datetimeFigureOut">
              <a:rPr lang="en-US">
                <a:solidFill>
                  <a:prstClr val="black">
                    <a:tint val="75000"/>
                  </a:prstClr>
                </a:solidFill>
              </a:rPr>
              <a:pPr/>
              <a:t>6/25/2022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26D80D-18E2-4290-8786-950BE56026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041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8A87A34-81AB-432B-8DAE-1953F412C126}" type="datetimeFigureOut">
              <a:rPr lang="en-US" dirty="0"/>
              <a:t>6/25/2022</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9104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99874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032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9460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8" y="2305048"/>
            <a:ext cx="3658793" cy="2038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305048"/>
            <a:ext cx="3656408" cy="2038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4585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2686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362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defRPr sz="4000" b="1" cap="all"/>
            </a:lvl1pPr>
          </a:lstStyle>
          <a:p>
            <a:r>
              <a:rPr lang="en-US" altLang="ko-KR" dirty="0" smtClean="0"/>
              <a:t>Click to edit title</a:t>
            </a:r>
            <a:endParaRPr lang="ko-KR" alt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15980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02756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0386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9158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019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2880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0259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869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108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2046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332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948264" cy="884466"/>
          </a:xfrm>
          <a:prstGeom prst="rect">
            <a:avLst/>
          </a:prstGeom>
        </p:spPr>
        <p:txBody>
          <a:bodyPr anchor="ctr"/>
          <a:lstStyle>
            <a:lvl1pPr algn="l">
              <a:defRPr/>
            </a:lvl1pPr>
          </a:lstStyle>
          <a:p>
            <a:r>
              <a:rPr lang="en-US" altLang="ko-KR" dirty="0" smtClean="0"/>
              <a:t>Click to edit title</a:t>
            </a:r>
            <a:endParaRPr lang="ko-KR" altLang="en-US" dirty="0"/>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75661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8741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7514475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
        <p:nvSpPr>
          <p:cNvPr id="6" name="Picture Placeholder 2"/>
          <p:cNvSpPr>
            <a:spLocks noGrp="1"/>
          </p:cNvSpPr>
          <p:nvPr>
            <p:ph type="pic" sz="quarter" idx="11" hasCustomPrompt="1"/>
          </p:nvPr>
        </p:nvSpPr>
        <p:spPr>
          <a:xfrm>
            <a:off x="611560" y="3731498"/>
            <a:ext cx="612045" cy="951414"/>
          </a:xfrm>
          <a:custGeom>
            <a:avLst/>
            <a:gdLst>
              <a:gd name="connsiteX0" fmla="*/ 0 w 2376313"/>
              <a:gd name="connsiteY0" fmla="*/ 0 h 3744937"/>
              <a:gd name="connsiteX1" fmla="*/ 2376313 w 2376313"/>
              <a:gd name="connsiteY1" fmla="*/ 0 h 3744937"/>
              <a:gd name="connsiteX2" fmla="*/ 2376313 w 2376313"/>
              <a:gd name="connsiteY2" fmla="*/ 3744937 h 3744937"/>
              <a:gd name="connsiteX3" fmla="*/ 0 w 2376313"/>
              <a:gd name="connsiteY3" fmla="*/ 3744937 h 3744937"/>
              <a:gd name="connsiteX4" fmla="*/ 0 w 2376313"/>
              <a:gd name="connsiteY4" fmla="*/ 0 h 3744937"/>
              <a:gd name="connsiteX0" fmla="*/ 0 w 2376313"/>
              <a:gd name="connsiteY0" fmla="*/ 23813 h 3768750"/>
              <a:gd name="connsiteX1" fmla="*/ 1881013 w 2376313"/>
              <a:gd name="connsiteY1" fmla="*/ 0 h 3768750"/>
              <a:gd name="connsiteX2" fmla="*/ 2376313 w 2376313"/>
              <a:gd name="connsiteY2" fmla="*/ 3768750 h 3768750"/>
              <a:gd name="connsiteX3" fmla="*/ 0 w 2376313"/>
              <a:gd name="connsiteY3" fmla="*/ 3768750 h 3768750"/>
              <a:gd name="connsiteX4" fmla="*/ 0 w 2376313"/>
              <a:gd name="connsiteY4" fmla="*/ 23813 h 3768750"/>
              <a:gd name="connsiteX0" fmla="*/ 213360 w 2589673"/>
              <a:gd name="connsiteY0" fmla="*/ 23813 h 3768750"/>
              <a:gd name="connsiteX1" fmla="*/ 2094373 w 2589673"/>
              <a:gd name="connsiteY1" fmla="*/ 0 h 3768750"/>
              <a:gd name="connsiteX2" fmla="*/ 2589673 w 2589673"/>
              <a:gd name="connsiteY2" fmla="*/ 3768750 h 3768750"/>
              <a:gd name="connsiteX3" fmla="*/ 0 w 2589673"/>
              <a:gd name="connsiteY3" fmla="*/ 3215030 h 3768750"/>
              <a:gd name="connsiteX4" fmla="*/ 213360 w 2589673"/>
              <a:gd name="connsiteY4" fmla="*/ 23813 h 3768750"/>
              <a:gd name="connsiteX0" fmla="*/ 213360 w 2094373"/>
              <a:gd name="connsiteY0" fmla="*/ 23813 h 3215030"/>
              <a:gd name="connsiteX1" fmla="*/ 2094373 w 2094373"/>
              <a:gd name="connsiteY1" fmla="*/ 0 h 3215030"/>
              <a:gd name="connsiteX2" fmla="*/ 1832753 w 2094373"/>
              <a:gd name="connsiteY2" fmla="*/ 2910230 h 3215030"/>
              <a:gd name="connsiteX3" fmla="*/ 0 w 2094373"/>
              <a:gd name="connsiteY3" fmla="*/ 3215030 h 3215030"/>
              <a:gd name="connsiteX4" fmla="*/ 213360 w 2094373"/>
              <a:gd name="connsiteY4" fmla="*/ 23813 h 3215030"/>
              <a:gd name="connsiteX0" fmla="*/ 213360 w 2094373"/>
              <a:gd name="connsiteY0" fmla="*/ 23813 h 3255670"/>
              <a:gd name="connsiteX1" fmla="*/ 2094373 w 2094373"/>
              <a:gd name="connsiteY1" fmla="*/ 0 h 3255670"/>
              <a:gd name="connsiteX2" fmla="*/ 1898793 w 2094373"/>
              <a:gd name="connsiteY2" fmla="*/ 3255670 h 3255670"/>
              <a:gd name="connsiteX3" fmla="*/ 0 w 2094373"/>
              <a:gd name="connsiteY3" fmla="*/ 3215030 h 3255670"/>
              <a:gd name="connsiteX4" fmla="*/ 213360 w 2094373"/>
              <a:gd name="connsiteY4" fmla="*/ 23813 h 325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3" h="3255670">
                <a:moveTo>
                  <a:pt x="213360" y="23813"/>
                </a:moveTo>
                <a:lnTo>
                  <a:pt x="2094373" y="0"/>
                </a:lnTo>
                <a:lnTo>
                  <a:pt x="1898793" y="3255670"/>
                </a:lnTo>
                <a:lnTo>
                  <a:pt x="0" y="3215030"/>
                </a:lnTo>
                <a:lnTo>
                  <a:pt x="213360" y="23813"/>
                </a:lnTo>
                <a:close/>
              </a:path>
            </a:pathLst>
          </a:custGeom>
          <a:solidFill>
            <a:schemeClr val="tx2">
              <a:lumMod val="40000"/>
              <a:lumOff val="60000"/>
            </a:schemeClr>
          </a:solidFill>
        </p:spPr>
        <p:txBody>
          <a:bodyPr/>
          <a:lstStyle>
            <a:lvl1pPr marL="0" indent="0" algn="ctr">
              <a:buNone/>
              <a:defRPr sz="800" baseline="0">
                <a:solidFill>
                  <a:schemeClr val="bg1"/>
                </a:solidFill>
              </a:defRPr>
            </a:lvl1pPr>
          </a:lstStyle>
          <a:p>
            <a:r>
              <a:rPr lang="en-US" altLang="ko-KR" dirty="0" smtClean="0"/>
              <a:t>Image</a:t>
            </a:r>
            <a:endParaRPr lang="ko-KR" altLang="en-US" dirty="0"/>
          </a:p>
        </p:txBody>
      </p:sp>
    </p:spTree>
    <p:extLst>
      <p:ext uri="{BB962C8B-B14F-4D97-AF65-F5344CB8AC3E}">
        <p14:creationId xmlns:p14="http://schemas.microsoft.com/office/powerpoint/2010/main" val="18786567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02136"/>
          </a:xfrm>
          <a:prstGeom prst="rect">
            <a:avLst/>
          </a:prstGeom>
        </p:spPr>
        <p:txBody>
          <a:bodyPr anchor="ctr"/>
          <a:lstStyle>
            <a:lvl1pPr>
              <a:defRPr b="1" baseline="0">
                <a:solidFill>
                  <a:schemeClr val="accent3">
                    <a:lumMod val="50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951570"/>
            <a:ext cx="6563072" cy="345486"/>
          </a:xfrm>
          <a:prstGeom prst="rect">
            <a:avLst/>
          </a:prstGeom>
        </p:spPr>
        <p:txBody>
          <a:bodyPr anchor="ctr"/>
          <a:lstStyle>
            <a:lvl1pPr marL="0" indent="0">
              <a:buNone/>
              <a:defRPr sz="1500">
                <a:solidFill>
                  <a:schemeClr val="accent3">
                    <a:lumMod val="50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383618"/>
            <a:ext cx="6563072" cy="3110899"/>
          </a:xfrm>
          <a:prstGeom prst="rect">
            <a:avLst/>
          </a:prstGeom>
        </p:spPr>
        <p:txBody>
          <a:bodyPr lIns="396000" anchor="t"/>
          <a:lstStyle>
            <a:lvl1pPr marL="0" indent="0">
              <a:buNone/>
              <a:defRPr sz="1050">
                <a:solidFill>
                  <a:schemeClr val="accent3">
                    <a:lumMod val="50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750733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ctr"/>
          <a:lstStyle>
            <a:lvl1pPr algn="l">
              <a:defRPr/>
            </a:lvl1pPr>
          </a:lstStyle>
          <a:p>
            <a:r>
              <a:rPr lang="en-US" altLang="ko-KR" dirty="0" smtClean="0"/>
              <a:t>Click to edit title</a:t>
            </a:r>
            <a:endParaRPr lang="ko-KR" alt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01785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216"/>
            <a:ext cx="6948264" cy="857250"/>
          </a:xfrm>
          <a:prstGeom prst="rect">
            <a:avLst/>
          </a:prstGeo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1761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83728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36700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F8C5CDB-1AEF-4522-8EAF-CE1F4E5D863E}" type="datetimeFigureOut">
              <a:rPr lang="ko-KR" altLang="en-US" smtClean="0"/>
              <a:t>2022-06-25</a:t>
            </a:fld>
            <a:endParaRPr lang="ko-KR" alt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713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latinLnBrk="0"/>
            <a:fld id="{70A7E0C3-2388-440D-8FE6-DAC1C8186B55}" type="datetimeFigureOut">
              <a:rPr lang="en-US" smtClean="0">
                <a:solidFill>
                  <a:prstClr val="black">
                    <a:tint val="75000"/>
                  </a:prstClr>
                </a:solidFill>
              </a:rPr>
              <a:pPr latinLnBrk="0"/>
              <a:t>6/25/2022</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latinLnBrk="0"/>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atinLnBrk="0"/>
            <a:fld id="{4E26D80D-18E2-4290-8786-950BE5602680}" type="slidenum">
              <a:rPr lang="en-US" smtClean="0">
                <a:solidFill>
                  <a:prstClr val="black">
                    <a:tint val="75000"/>
                  </a:prstClr>
                </a:solidFill>
              </a:rPr>
              <a:pPr latinLnBrk="0"/>
              <a:t>‹#›</a:t>
            </a:fld>
            <a:endParaRPr lang="en-US" smtClean="0">
              <a:solidFill>
                <a:prstClr val="black">
                  <a:tint val="75000"/>
                </a:prstClr>
              </a:solidFill>
            </a:endParaRPr>
          </a:p>
        </p:txBody>
      </p:sp>
    </p:spTree>
    <p:extLst>
      <p:ext uri="{BB962C8B-B14F-4D97-AF65-F5344CB8AC3E}">
        <p14:creationId xmlns:p14="http://schemas.microsoft.com/office/powerpoint/2010/main" val="18009420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6/25/2022</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42579541"/>
      </p:ext>
    </p:extLst>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8" r:id="rId18"/>
    <p:sldLayoutId id="2147483709" r:id="rId19"/>
    <p:sldLayoutId id="2147483710" r:id="rId20"/>
    <p:sldLayoutId id="2147483663" r:id="rId21"/>
  </p:sldLayoutIdLs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1/tamas%20ba%20farzand.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1/atefaghi.wm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lahn.wmv" TargetMode="External"/><Relationship Id="rId2" Type="http://schemas.openxmlformats.org/officeDocument/2006/relationships/hyperlink" Target="1/vadeh.wm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1/havadar.wm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18" y="1059582"/>
            <a:ext cx="5184576" cy="3281532"/>
          </a:xfrm>
          <a:prstGeom prst="rect">
            <a:avLst/>
          </a:prstGeom>
        </p:spPr>
      </p:pic>
    </p:spTree>
    <p:extLst>
      <p:ext uri="{BB962C8B-B14F-4D97-AF65-F5344CB8AC3E}">
        <p14:creationId xmlns:p14="http://schemas.microsoft.com/office/powerpoint/2010/main" val="217968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a:spLocks noGrp="1"/>
          </p:cNvSpPr>
          <p:nvPr>
            <p:ph sz="half" idx="4294967295"/>
          </p:nvPr>
        </p:nvSpPr>
        <p:spPr>
          <a:xfrm>
            <a:off x="611560" y="627534"/>
            <a:ext cx="8258175" cy="4176464"/>
          </a:xfrm>
          <a:prstGeom prst="rect">
            <a:avLst/>
          </a:prstGeom>
        </p:spPr>
        <p:txBody>
          <a:bodyPr/>
          <a:lstStyle/>
          <a:p>
            <a:pPr algn="just" rtl="1" eaLnBrk="1" hangingPunct="1"/>
            <a:r>
              <a:rPr lang="ar-SA" altLang="fa-IR" sz="1800" b="1" dirty="0" smtClean="0">
                <a:cs typeface="B Zar" panose="00000400000000000000" pitchFamily="2" charset="-78"/>
              </a:rPr>
              <a:t>همه دارندگان تلفن  در معرض خطرتخلیه تلفنی هستند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تمام کسانی که اطلاعات  طبقه بندی  شده دسترسی دارند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مدیران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دفاتر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دبیرخانه ها</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رانندگان</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خانواده مسئولین </a:t>
            </a:r>
            <a:r>
              <a:rPr lang="ar-SA" altLang="fa-IR" sz="1800" b="1" dirty="0" smtClean="0">
                <a:cs typeface="B Zar" panose="00000400000000000000" pitchFamily="2" charset="-78"/>
                <a:hlinkClick r:id="rId2" action="ppaction://hlinkfile"/>
              </a:rPr>
              <a:t>خصوصا </a:t>
            </a:r>
            <a:r>
              <a:rPr lang="fa-IR" altLang="fa-IR" sz="1800" b="1" dirty="0" smtClean="0">
                <a:cs typeface="B Zar" panose="00000400000000000000" pitchFamily="2" charset="-78"/>
                <a:hlinkClick r:id="rId2" action="ppaction://hlinkfile"/>
              </a:rPr>
              <a:t>فرزندان</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آشپز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به لحاظ سن ( همه سنین از نوجوان و جوان و میان سال و پیر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به لحاظ جنسیت ( مردو زن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به لحاظ تحصیلات  همه سطوح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به لحاظ شغل همه اقشار جامعه از روحانی ، استاد ، دانشجو ، کارمند ، کارگر و...</a:t>
            </a:r>
            <a:endParaRPr lang="en-US" altLang="fa-IR" sz="1800" b="1" dirty="0" smtClean="0">
              <a:cs typeface="B Zar" panose="00000400000000000000" pitchFamily="2" charset="-78"/>
            </a:endParaRPr>
          </a:p>
        </p:txBody>
      </p:sp>
      <p:sp>
        <p:nvSpPr>
          <p:cNvPr id="3" name="Title 1"/>
          <p:cNvSpPr>
            <a:spLocks noGrp="1"/>
          </p:cNvSpPr>
          <p:nvPr>
            <p:ph type="title"/>
          </p:nvPr>
        </p:nvSpPr>
        <p:spPr>
          <a:xfrm>
            <a:off x="467544" y="-1388690"/>
            <a:ext cx="8229600" cy="796925"/>
          </a:xfrm>
        </p:spPr>
        <p:txBody>
          <a:bodyPr>
            <a:noAutofit/>
          </a:bodyPr>
          <a:lstStyle/>
          <a:p>
            <a:pPr algn="ctr" eaLnBrk="1" hangingPunct="1">
              <a:defRPr/>
            </a:pP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fa-IR" sz="2800" b="0" dirty="0" smtClean="0">
                <a:solidFill>
                  <a:srgbClr val="0070C0"/>
                </a:solidFill>
                <a:effectLst/>
                <a:cs typeface="B Titr" pitchFamily="2" charset="-78"/>
              </a:rPr>
              <a:t/>
            </a:r>
            <a:br>
              <a:rPr lang="fa-IR" sz="2800" b="0" dirty="0" smtClean="0">
                <a:solidFill>
                  <a:srgbClr val="0070C0"/>
                </a:solidFill>
                <a:effectLst/>
                <a:cs typeface="B Titr" pitchFamily="2" charset="-78"/>
              </a:rPr>
            </a:br>
            <a:r>
              <a:rPr lang="ar-SA" sz="2800" b="0" dirty="0" smtClean="0">
                <a:solidFill>
                  <a:srgbClr val="0070C0"/>
                </a:solidFill>
                <a:effectLst/>
                <a:cs typeface="B Titr" pitchFamily="2" charset="-78"/>
              </a:rPr>
              <a:t>جامعه هدف در تخلیه تلفنی </a:t>
            </a:r>
            <a:r>
              <a:rPr lang="en-US" sz="2800" dirty="0" smtClean="0">
                <a:solidFill>
                  <a:srgbClr val="0070C0"/>
                </a:solidFill>
              </a:rPr>
              <a:t/>
            </a:r>
            <a:br>
              <a:rPr lang="en-US" sz="2800" dirty="0" smtClean="0">
                <a:solidFill>
                  <a:srgbClr val="0070C0"/>
                </a:solidFill>
              </a:rPr>
            </a:br>
            <a:endParaRPr lang="en-US" sz="2800" dirty="0">
              <a:solidFill>
                <a:srgbClr val="0070C0"/>
              </a:solidFill>
            </a:endParaRPr>
          </a:p>
        </p:txBody>
      </p:sp>
    </p:spTree>
    <p:extLst>
      <p:ext uri="{BB962C8B-B14F-4D97-AF65-F5344CB8AC3E}">
        <p14:creationId xmlns:p14="http://schemas.microsoft.com/office/powerpoint/2010/main" val="3944193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5486"/>
            <a:ext cx="7560840" cy="492443"/>
          </a:xfrm>
          <a:prstGeom prst="rect">
            <a:avLst/>
          </a:prstGeom>
        </p:spPr>
        <p:txBody>
          <a:bodyPr wrap="square">
            <a:spAutoFit/>
          </a:bodyPr>
          <a:lstStyle/>
          <a:p>
            <a:pPr algn="ctr" rtl="1"/>
            <a:r>
              <a:rPr lang="fa-IR" sz="2600" dirty="0">
                <a:solidFill>
                  <a:srgbClr val="0070C0"/>
                </a:solidFill>
                <a:cs typeface="B Titr" panose="00000700000000000000" pitchFamily="2" charset="-78"/>
              </a:rPr>
              <a:t>محورهای جمع آوری اطلاعات منافقین به وسیله تخلیه </a:t>
            </a:r>
            <a:r>
              <a:rPr lang="fa-IR" sz="2600" dirty="0" smtClean="0">
                <a:solidFill>
                  <a:srgbClr val="0070C0"/>
                </a:solidFill>
                <a:cs typeface="B Titr" panose="00000700000000000000" pitchFamily="2" charset="-78"/>
              </a:rPr>
              <a:t>تلفنی :</a:t>
            </a:r>
            <a:endParaRPr lang="en-US" sz="2600" dirty="0">
              <a:solidFill>
                <a:srgbClr val="0070C0"/>
              </a:solidFill>
              <a:cs typeface="B Titr" panose="00000700000000000000" pitchFamily="2" charset="-78"/>
            </a:endParaRPr>
          </a:p>
        </p:txBody>
      </p:sp>
      <p:sp>
        <p:nvSpPr>
          <p:cNvPr id="3" name="Rectangle 2"/>
          <p:cNvSpPr/>
          <p:nvPr/>
        </p:nvSpPr>
        <p:spPr>
          <a:xfrm>
            <a:off x="1403648" y="915566"/>
            <a:ext cx="7272808" cy="3000821"/>
          </a:xfrm>
          <a:prstGeom prst="rect">
            <a:avLst/>
          </a:prstGeom>
        </p:spPr>
        <p:txBody>
          <a:bodyPr wrap="square">
            <a:spAutoFit/>
          </a:bodyPr>
          <a:lstStyle/>
          <a:p>
            <a:pPr marL="285750" indent="-285750" algn="just" rtl="1">
              <a:lnSpc>
                <a:spcPct val="150000"/>
              </a:lnSpc>
              <a:buFont typeface="Wingdings" panose="05000000000000000000" pitchFamily="2" charset="2"/>
              <a:buChar char="§"/>
            </a:pPr>
            <a:r>
              <a:rPr lang="fa-IR" b="1" dirty="0">
                <a:latin typeface="naskh"/>
                <a:cs typeface="B Zar" panose="00000400000000000000" pitchFamily="2" charset="-78"/>
              </a:rPr>
              <a:t>تخلیه تلفنی در خصوص مسائل سیاسی:</a:t>
            </a:r>
            <a:r>
              <a:rPr lang="fa-IR" dirty="0">
                <a:latin typeface="naskh"/>
                <a:cs typeface="B Zar" panose="00000400000000000000" pitchFamily="2" charset="-78"/>
              </a:rPr>
              <a:t> از مراکز سیاسی، وزارت خانه‌ها و ادارات تابعه، </a:t>
            </a:r>
            <a:r>
              <a:rPr lang="fa-IR" dirty="0" smtClean="0">
                <a:latin typeface="naskh"/>
                <a:cs typeface="B Zar" panose="00000400000000000000" pitchFamily="2" charset="-78"/>
              </a:rPr>
              <a:t>        شخصیت‌های </a:t>
            </a:r>
            <a:r>
              <a:rPr lang="fa-IR" dirty="0">
                <a:latin typeface="naskh"/>
                <a:cs typeface="B Zar" panose="00000400000000000000" pitchFamily="2" charset="-78"/>
              </a:rPr>
              <a:t>سیاسی، سفارتخانه‌ها، طراحان مسائل سیاسی، نمایندگان مجلس و دفاتر آن‌ها، </a:t>
            </a:r>
            <a:r>
              <a:rPr lang="fa-IR" dirty="0" smtClean="0">
                <a:latin typeface="naskh"/>
                <a:cs typeface="B Zar" panose="00000400000000000000" pitchFamily="2" charset="-78"/>
              </a:rPr>
              <a:t>دفاتر       </a:t>
            </a:r>
            <a:r>
              <a:rPr lang="fa-IR" dirty="0">
                <a:latin typeface="naskh"/>
                <a:cs typeface="B Zar" panose="00000400000000000000" pitchFamily="2" charset="-78"/>
              </a:rPr>
              <a:t>روزنامه‌ها و…): اختلاف جناح‌های سیاسی، مسافرت‌های خارجی مسئولین و اهداف و نتایج، مواضع نظام در موضوعات جاری و احتمالی، وضعیت داخلی کشور در خصوص انتخابات و مسائل سیاسی مهم داخلی، تجمعات و راهپیمایی‌های حمایتی یا انتقادی از نظام</a:t>
            </a:r>
          </a:p>
          <a:p>
            <a:pPr marL="285750" indent="-285750" algn="just" rtl="1">
              <a:lnSpc>
                <a:spcPct val="150000"/>
              </a:lnSpc>
              <a:buFont typeface="Wingdings" panose="05000000000000000000" pitchFamily="2" charset="2"/>
              <a:buChar char="§"/>
            </a:pPr>
            <a:r>
              <a:rPr lang="fa-IR" b="1" dirty="0">
                <a:latin typeface="naskh"/>
                <a:cs typeface="B Zar" panose="00000400000000000000" pitchFamily="2" charset="-78"/>
              </a:rPr>
              <a:t>تخلیه تلفنی پیرامون مسائل اجتماعی:</a:t>
            </a:r>
            <a:r>
              <a:rPr lang="fa-IR" dirty="0">
                <a:latin typeface="naskh"/>
                <a:cs typeface="B Zar" panose="00000400000000000000" pitchFamily="2" charset="-78"/>
              </a:rPr>
              <a:t>اجتماعات، اعتراض‌های صنفی و موضوعی، </a:t>
            </a:r>
            <a:r>
              <a:rPr lang="fa-IR" dirty="0" smtClean="0">
                <a:latin typeface="naskh"/>
                <a:cs typeface="B Zar" panose="00000400000000000000" pitchFamily="2" charset="-78"/>
              </a:rPr>
              <a:t>حوادث       </a:t>
            </a:r>
            <a:r>
              <a:rPr lang="fa-IR" dirty="0">
                <a:latin typeface="naskh"/>
                <a:cs typeface="B Zar" panose="00000400000000000000" pitchFamily="2" charset="-78"/>
              </a:rPr>
              <a:t>غیرمترقبه مانند سیل، زلزله و آتش سوزی، نزاع‌های اجتماعی جهت ارتباط با موضوعات سیاسی</a:t>
            </a:r>
            <a:endParaRPr lang="fa-IR" b="0" i="0" dirty="0">
              <a:effectLst/>
              <a:latin typeface="naskh"/>
              <a:cs typeface="B Zar" panose="00000400000000000000" pitchFamily="2" charset="-78"/>
            </a:endParaRPr>
          </a:p>
        </p:txBody>
      </p:sp>
    </p:spTree>
    <p:extLst>
      <p:ext uri="{BB962C8B-B14F-4D97-AF65-F5344CB8AC3E}">
        <p14:creationId xmlns:p14="http://schemas.microsoft.com/office/powerpoint/2010/main" val="394881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67494"/>
            <a:ext cx="7632848" cy="3831818"/>
          </a:xfrm>
          <a:prstGeom prst="rect">
            <a:avLst/>
          </a:prstGeom>
        </p:spPr>
        <p:txBody>
          <a:bodyPr wrap="square">
            <a:spAutoFit/>
          </a:bodyPr>
          <a:lstStyle/>
          <a:p>
            <a:pPr marL="285750" indent="-285750" algn="just" rtl="1">
              <a:lnSpc>
                <a:spcPct val="150000"/>
              </a:lnSpc>
              <a:buFont typeface="Wingdings" panose="05000000000000000000" pitchFamily="2" charset="2"/>
              <a:buChar char="§"/>
            </a:pPr>
            <a:r>
              <a:rPr lang="fa-IR" b="1" dirty="0">
                <a:latin typeface="naskh"/>
                <a:cs typeface="B Zar" panose="00000400000000000000" pitchFamily="2" charset="-78"/>
              </a:rPr>
              <a:t>تخلیه تلفنی پیرامون مسائل اقتصادی</a:t>
            </a:r>
            <a:r>
              <a:rPr lang="fa-IR" dirty="0">
                <a:latin typeface="naskh"/>
                <a:cs typeface="B Zar" panose="00000400000000000000" pitchFamily="2" charset="-78"/>
              </a:rPr>
              <a:t>(تماس با مراکز و بنگاه‌های اقتصادی مانند بانک‌ها و </a:t>
            </a:r>
            <a:r>
              <a:rPr lang="fa-IR" dirty="0" smtClean="0">
                <a:latin typeface="naskh"/>
                <a:cs typeface="B Zar" panose="00000400000000000000" pitchFamily="2" charset="-78"/>
              </a:rPr>
              <a:t>                 کارخانه‌جات</a:t>
            </a:r>
            <a:r>
              <a:rPr lang="fa-IR" dirty="0">
                <a:latin typeface="naskh"/>
                <a:cs typeface="B Zar" panose="00000400000000000000" pitchFamily="2" charset="-78"/>
              </a:rPr>
              <a:t>، وزراتخانه‌های اقتصادی، مراکز تهیه و توزیع و مراکز خدماتی): میزان نیاز کشور به ارز </a:t>
            </a:r>
            <a:r>
              <a:rPr lang="fa-IR" dirty="0" smtClean="0">
                <a:latin typeface="naskh"/>
                <a:cs typeface="B Zar" panose="00000400000000000000" pitchFamily="2" charset="-78"/>
              </a:rPr>
              <a:t>و        </a:t>
            </a:r>
            <a:r>
              <a:rPr lang="fa-IR" dirty="0">
                <a:latin typeface="naskh"/>
                <a:cs typeface="B Zar" panose="00000400000000000000" pitchFamily="2" charset="-78"/>
              </a:rPr>
              <a:t>وام‌های خارجی، میزان بدهی‌های خارجی، صنایع و تولیدات استراتژیک، میزان تولید و مشکلات </a:t>
            </a:r>
            <a:r>
              <a:rPr lang="fa-IR" dirty="0" smtClean="0">
                <a:latin typeface="naskh"/>
                <a:cs typeface="B Zar" panose="00000400000000000000" pitchFamily="2" charset="-78"/>
              </a:rPr>
              <a:t>صنایع      مادر،افزایش </a:t>
            </a:r>
            <a:r>
              <a:rPr lang="fa-IR" dirty="0">
                <a:latin typeface="naskh"/>
                <a:cs typeface="B Zar" panose="00000400000000000000" pitchFamily="2" charset="-78"/>
              </a:rPr>
              <a:t>قیمت‌ها، جمع آوری در خصوص واکنش‌های احتمالی مردم به تکانه‌ها و سیاست‌های اقتصادی و افزایش قیمت‌های یا کاهش سیاست‌های اقتصادی حمایتی و…</a:t>
            </a:r>
          </a:p>
          <a:p>
            <a:pPr marL="285750" indent="-285750" algn="just" rtl="1">
              <a:lnSpc>
                <a:spcPct val="150000"/>
              </a:lnSpc>
              <a:buFont typeface="Wingdings" panose="05000000000000000000" pitchFamily="2" charset="2"/>
              <a:buChar char="§"/>
            </a:pPr>
            <a:r>
              <a:rPr lang="fa-IR" b="1" dirty="0">
                <a:latin typeface="naskh"/>
                <a:cs typeface="B Zar" panose="00000400000000000000" pitchFamily="2" charset="-78"/>
              </a:rPr>
              <a:t>جمع آوری پیرامون مسائل نظامی:</a:t>
            </a:r>
            <a:r>
              <a:rPr lang="fa-IR" dirty="0">
                <a:latin typeface="naskh"/>
                <a:cs typeface="B Zar" panose="00000400000000000000" pitchFamily="2" charset="-78"/>
              </a:rPr>
              <a:t> تحرکات و جابجایی یگان‌های نظامی و رزمایش‌ها، محل استقرار یگان‌ها، توان تسلیحاتی و خرید نظامی، علل و حواشی پیرامون عزل و نصب‌ها، گلوگاه‌ها و مراکز </a:t>
            </a:r>
            <a:r>
              <a:rPr lang="fa-IR" dirty="0" smtClean="0">
                <a:latin typeface="naskh"/>
                <a:cs typeface="B Zar" panose="00000400000000000000" pitchFamily="2" charset="-78"/>
              </a:rPr>
              <a:t>حساس     </a:t>
            </a:r>
            <a:r>
              <a:rPr lang="fa-IR" dirty="0">
                <a:latin typeface="naskh"/>
                <a:cs typeface="B Zar" panose="00000400000000000000" pitchFamily="2" charset="-78"/>
              </a:rPr>
              <a:t>امنیتی و نظامی، تکمیل اخبار نظامی ناقص دریافتی قبل و…</a:t>
            </a:r>
          </a:p>
          <a:p>
            <a:pPr marL="285750" indent="-285750" algn="just" rtl="1">
              <a:lnSpc>
                <a:spcPct val="150000"/>
              </a:lnSpc>
              <a:buFont typeface="Wingdings" panose="05000000000000000000" pitchFamily="2" charset="2"/>
              <a:buChar char="§"/>
            </a:pPr>
            <a:r>
              <a:rPr lang="fa-IR" b="1" dirty="0">
                <a:latin typeface="naskh"/>
                <a:cs typeface="B Zar" panose="00000400000000000000" pitchFamily="2" charset="-78"/>
              </a:rPr>
              <a:t>جمع آوری اطلاعات پیرامون بررسی وضعیت منافقین در داخل کشور</a:t>
            </a:r>
            <a:endParaRPr lang="fa-IR" b="0" i="0" dirty="0">
              <a:effectLst/>
              <a:latin typeface="naskh"/>
              <a:cs typeface="B Zar" panose="00000400000000000000" pitchFamily="2" charset="-78"/>
            </a:endParaRPr>
          </a:p>
        </p:txBody>
      </p:sp>
    </p:spTree>
    <p:extLst>
      <p:ext uri="{BB962C8B-B14F-4D97-AF65-F5344CB8AC3E}">
        <p14:creationId xmlns:p14="http://schemas.microsoft.com/office/powerpoint/2010/main" val="103142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23478"/>
            <a:ext cx="4398215" cy="4896621"/>
          </a:xfrm>
          <a:prstGeom prst="rect">
            <a:avLst/>
          </a:prstGeom>
        </p:spPr>
      </p:pic>
    </p:spTree>
    <p:extLst>
      <p:ext uri="{BB962C8B-B14F-4D97-AF65-F5344CB8AC3E}">
        <p14:creationId xmlns:p14="http://schemas.microsoft.com/office/powerpoint/2010/main" val="100509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95486"/>
            <a:ext cx="7686600" cy="2139047"/>
          </a:xfrm>
          <a:prstGeom prst="rect">
            <a:avLst/>
          </a:prstGeom>
        </p:spPr>
        <p:txBody>
          <a:bodyPr wrap="square">
            <a:spAutoFit/>
          </a:bodyPr>
          <a:lstStyle/>
          <a:p>
            <a:pPr algn="ctr" rtl="1">
              <a:lnSpc>
                <a:spcPct val="150000"/>
              </a:lnSpc>
              <a:spcAft>
                <a:spcPts val="1000"/>
              </a:spcAft>
            </a:pPr>
            <a:r>
              <a:rPr lang="fa-IR" b="1" dirty="0" smtClean="0">
                <a:solidFill>
                  <a:srgbClr val="FF0000"/>
                </a:solidFill>
                <a:latin typeface="Times New Roman" panose="02020603050405020304" pitchFamily="18" charset="0"/>
                <a:ea typeface="Times New Roman" panose="02020603050405020304" pitchFamily="18" charset="0"/>
                <a:cs typeface="B Zar" panose="00000400000000000000" pitchFamily="2" charset="-78"/>
              </a:rPr>
              <a:t>سوال :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به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نظر شما چند درصد از اطلاعات و اخبار كشور توسط تخليه‏ي تلفني به دست </a:t>
            </a:r>
            <a:endPar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endParaRPr>
          </a:p>
          <a:p>
            <a:pPr algn="ctr" rtl="1">
              <a:lnSpc>
                <a:spcPct val="150000"/>
              </a:lnSpc>
              <a:spcAft>
                <a:spcPts val="1000"/>
              </a:spcAft>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دشمنان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ايران زمين مي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افتد؟</a:t>
            </a:r>
            <a:endParaRPr lang="en-US" b="1"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50000"/>
              </a:lnSpc>
              <a:spcAft>
                <a:spcPts val="1000"/>
              </a:spcAft>
            </a:pPr>
            <a:r>
              <a:rPr lang="ar-SA" b="1" dirty="0">
                <a:solidFill>
                  <a:srgbClr val="0070C0"/>
                </a:solidFill>
                <a:latin typeface="Times New Roman" panose="02020603050405020304" pitchFamily="18" charset="0"/>
                <a:ea typeface="Times New Roman" panose="02020603050405020304" pitchFamily="18" charset="0"/>
                <a:cs typeface="B Zar" panose="00000400000000000000" pitchFamily="2" charset="-78"/>
              </a:rPr>
              <a:t>پاسخ :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نزديك به </a:t>
            </a:r>
            <a:r>
              <a:rPr lang="ar-SA" b="1"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80</a:t>
            </a:r>
            <a:r>
              <a:rPr lang="ar-SA" b="1" dirty="0">
                <a:solidFill>
                  <a:srgbClr val="FF0000"/>
                </a:solidFill>
                <a:latin typeface="Times New Roman" panose="02020603050405020304" pitchFamily="18" charset="0"/>
                <a:ea typeface="Times New Roman" panose="02020603050405020304" pitchFamily="18" charset="0"/>
                <a:cs typeface="B Zar" panose="00000400000000000000" pitchFamily="2" charset="-78"/>
              </a:rPr>
              <a:t> درصد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اطلاعات كشور توسط تخليه تلفني از تمامي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اقشار جامعه به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دست</a:t>
            </a:r>
            <a:endPar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endParaRPr>
          </a:p>
          <a:p>
            <a:pPr algn="ctr" rtl="1">
              <a:lnSpc>
                <a:spcPct val="150000"/>
              </a:lnSpc>
              <a:spcAft>
                <a:spcPts val="1000"/>
              </a:spcAft>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دشمنان اين مرز و بوم مي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افتد.</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021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5486"/>
            <a:ext cx="7470576" cy="3000821"/>
          </a:xfrm>
          <a:prstGeom prst="rect">
            <a:avLst/>
          </a:prstGeom>
        </p:spPr>
        <p:txBody>
          <a:bodyPr wrap="square">
            <a:spAutoFit/>
          </a:bodyPr>
          <a:lstStyle/>
          <a:p>
            <a:pPr algn="just" rtl="1">
              <a:lnSpc>
                <a:spcPct val="150000"/>
              </a:lnSpc>
            </a:pPr>
            <a:endParaRPr lang="fa-IR" b="1" dirty="0" smtClean="0">
              <a:solidFill>
                <a:srgbClr val="0070C0"/>
              </a:solidFill>
              <a:cs typeface="B Titr" panose="00000700000000000000" pitchFamily="2" charset="-78"/>
            </a:endParaRPr>
          </a:p>
          <a:p>
            <a:pPr algn="just" rtl="1">
              <a:lnSpc>
                <a:spcPct val="150000"/>
              </a:lnSpc>
            </a:pPr>
            <a:endParaRPr lang="fa-IR" b="1" dirty="0">
              <a:solidFill>
                <a:srgbClr val="0070C0"/>
              </a:solidFill>
              <a:cs typeface="B Titr" panose="00000700000000000000" pitchFamily="2" charset="-78"/>
            </a:endParaRPr>
          </a:p>
          <a:p>
            <a:pPr algn="just" rtl="1">
              <a:lnSpc>
                <a:spcPct val="150000"/>
              </a:lnSpc>
            </a:pPr>
            <a:r>
              <a:rPr lang="fa-IR" b="1" dirty="0" smtClean="0">
                <a:solidFill>
                  <a:srgbClr val="0070C0"/>
                </a:solidFill>
                <a:cs typeface="B Titr" panose="00000700000000000000" pitchFamily="2" charset="-78"/>
              </a:rPr>
              <a:t>اصولاً </a:t>
            </a:r>
            <a:r>
              <a:rPr lang="fa-IR" b="1" dirty="0">
                <a:solidFill>
                  <a:srgbClr val="0070C0"/>
                </a:solidFill>
                <a:cs typeface="B Titr" panose="00000700000000000000" pitchFamily="2" charset="-78"/>
              </a:rPr>
              <a:t>تخلیه تلفنی به دو صورت انجام </a:t>
            </a:r>
            <a:r>
              <a:rPr lang="fa-IR" b="1" dirty="0" smtClean="0">
                <a:solidFill>
                  <a:srgbClr val="0070C0"/>
                </a:solidFill>
                <a:cs typeface="B Titr" panose="00000700000000000000" pitchFamily="2" charset="-78"/>
              </a:rPr>
              <a:t>می‌گیرد :</a:t>
            </a:r>
            <a:endParaRPr lang="fa-IR" b="1" dirty="0">
              <a:solidFill>
                <a:srgbClr val="0070C0"/>
              </a:solidFill>
              <a:cs typeface="B Titr" panose="00000700000000000000" pitchFamily="2" charset="-78"/>
            </a:endParaRPr>
          </a:p>
          <a:p>
            <a:pPr algn="just" rtl="1">
              <a:lnSpc>
                <a:spcPct val="150000"/>
              </a:lnSpc>
            </a:pPr>
            <a:endParaRPr lang="fa-IR" b="1" dirty="0">
              <a:cs typeface="B Zar" panose="00000400000000000000" pitchFamily="2" charset="-78"/>
            </a:endParaRPr>
          </a:p>
          <a:p>
            <a:pPr algn="just" rtl="1">
              <a:lnSpc>
                <a:spcPct val="150000"/>
              </a:lnSpc>
            </a:pPr>
            <a:r>
              <a:rPr lang="fa-IR" b="1" dirty="0">
                <a:cs typeface="B Zar" panose="00000400000000000000" pitchFamily="2" charset="-78"/>
              </a:rPr>
              <a:t>– کنترل </a:t>
            </a:r>
            <a:r>
              <a:rPr lang="fa-IR" b="1" dirty="0" smtClean="0">
                <a:cs typeface="B Zar" panose="00000400000000000000" pitchFamily="2" charset="-78"/>
              </a:rPr>
              <a:t>تلفن ثابت و تلفن </a:t>
            </a:r>
            <a:r>
              <a:rPr lang="fa-IR" b="1" dirty="0">
                <a:cs typeface="B Zar" panose="00000400000000000000" pitchFamily="2" charset="-78"/>
              </a:rPr>
              <a:t>همراه افراد با استفاده از وسایل و روش‌های مخصوص که بیشتر جنبه جاسوسی و اطلاعاتی دارد.</a:t>
            </a:r>
          </a:p>
          <a:p>
            <a:pPr algn="just" rtl="1">
              <a:lnSpc>
                <a:spcPct val="150000"/>
              </a:lnSpc>
            </a:pPr>
            <a:r>
              <a:rPr lang="fa-IR" b="1" dirty="0" smtClean="0">
                <a:cs typeface="B Zar" panose="00000400000000000000" pitchFamily="2" charset="-78"/>
              </a:rPr>
              <a:t>– </a:t>
            </a:r>
            <a:r>
              <a:rPr lang="fa-IR" b="1" dirty="0">
                <a:cs typeface="B Zar" panose="00000400000000000000" pitchFamily="2" charset="-78"/>
              </a:rPr>
              <a:t>روش مستقیم یا تماس تلفنی با اشخاص و گرفتن مستقیم </a:t>
            </a:r>
            <a:r>
              <a:rPr lang="fa-IR" b="1" dirty="0" smtClean="0">
                <a:cs typeface="B Zar" panose="00000400000000000000" pitchFamily="2" charset="-78"/>
              </a:rPr>
              <a:t>اطلاعات </a:t>
            </a:r>
            <a:r>
              <a:rPr lang="fa-IR" b="1" dirty="0">
                <a:cs typeface="B Zar" panose="00000400000000000000" pitchFamily="2" charset="-78"/>
              </a:rPr>
              <a:t>از آن‌ها.</a:t>
            </a:r>
            <a:endParaRPr lang="en-US" b="1" dirty="0">
              <a:cs typeface="B Zar" panose="00000400000000000000" pitchFamily="2" charset="-78"/>
            </a:endParaRPr>
          </a:p>
        </p:txBody>
      </p:sp>
    </p:spTree>
    <p:extLst>
      <p:ext uri="{BB962C8B-B14F-4D97-AF65-F5344CB8AC3E}">
        <p14:creationId xmlns:p14="http://schemas.microsoft.com/office/powerpoint/2010/main" val="199381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71093"/>
            <a:ext cx="7416824" cy="3693319"/>
          </a:xfrm>
          <a:prstGeom prst="rect">
            <a:avLst/>
          </a:prstGeom>
        </p:spPr>
        <p:txBody>
          <a:bodyPr wrap="square">
            <a:spAutoFit/>
          </a:bodyPr>
          <a:lstStyle/>
          <a:p>
            <a:pPr algn="just" rtl="1"/>
            <a:r>
              <a:rPr lang="fa-IR" b="1" dirty="0">
                <a:solidFill>
                  <a:srgbClr val="0070C0"/>
                </a:solidFill>
                <a:cs typeface="B Titr" panose="00000700000000000000" pitchFamily="2" charset="-78"/>
              </a:rPr>
              <a:t>در روش مستقیم تخلیه تلفنی، ابتدا پازلی تشکیل می‌شود که گاهی برای تکمیل این پازل سال‌ها زمان صرف می‌شود. این پازل شامل موارد ذیل </a:t>
            </a:r>
            <a:r>
              <a:rPr lang="fa-IR" b="1" dirty="0" smtClean="0">
                <a:solidFill>
                  <a:srgbClr val="0070C0"/>
                </a:solidFill>
                <a:cs typeface="B Titr" panose="00000700000000000000" pitchFamily="2" charset="-78"/>
              </a:rPr>
              <a:t>می‌شود :</a:t>
            </a:r>
            <a:endParaRPr lang="fa-IR" b="1" dirty="0">
              <a:solidFill>
                <a:srgbClr val="0070C0"/>
              </a:solidFill>
              <a:cs typeface="B Titr" panose="00000700000000000000" pitchFamily="2" charset="-78"/>
            </a:endParaRPr>
          </a:p>
          <a:p>
            <a:pPr algn="just" rtl="1"/>
            <a:endParaRPr lang="fa-IR" b="1" dirty="0">
              <a:cs typeface="B Zar" panose="00000400000000000000" pitchFamily="2" charset="-78"/>
            </a:endParaRPr>
          </a:p>
          <a:p>
            <a:pPr algn="just" rtl="1"/>
            <a:r>
              <a:rPr lang="fa-IR" b="1" dirty="0">
                <a:cs typeface="B Zar" panose="00000400000000000000" pitchFamily="2" charset="-78"/>
              </a:rPr>
              <a:t>– تشکیل کار گروه‌های مختلف(مانند بررسی افراد مختلفی که ارزش سرمایه‌گذاری جهت تخلیه تلفنی را دارند.)</a:t>
            </a:r>
          </a:p>
          <a:p>
            <a:pPr algn="just" rtl="1"/>
            <a:r>
              <a:rPr lang="fa-IR" b="1" dirty="0">
                <a:cs typeface="B Zar" panose="00000400000000000000" pitchFamily="2" charset="-78"/>
              </a:rPr>
              <a:t>–  تشکیل پازل وبررسی روند تکمیل پازل</a:t>
            </a:r>
          </a:p>
          <a:p>
            <a:pPr algn="just" rtl="1"/>
            <a:endParaRPr lang="fa-IR" b="1" dirty="0">
              <a:cs typeface="B Zar" panose="00000400000000000000" pitchFamily="2" charset="-78"/>
            </a:endParaRPr>
          </a:p>
          <a:p>
            <a:pPr algn="just" rtl="1"/>
            <a:r>
              <a:rPr lang="fa-IR" b="1" dirty="0">
                <a:cs typeface="B Zar" panose="00000400000000000000" pitchFamily="2" charset="-78"/>
              </a:rPr>
              <a:t>– طرح سؤالات مختلف جهت پرسیدن از افرادی که مد نظر قرار می‌گیرند.</a:t>
            </a:r>
          </a:p>
          <a:p>
            <a:pPr algn="just" rtl="1"/>
            <a:endParaRPr lang="fa-IR" b="1" dirty="0">
              <a:cs typeface="B Zar" panose="00000400000000000000" pitchFamily="2" charset="-78"/>
            </a:endParaRPr>
          </a:p>
          <a:p>
            <a:pPr algn="just" rtl="1"/>
            <a:r>
              <a:rPr lang="fa-IR" b="1" dirty="0">
                <a:cs typeface="B Zar" panose="00000400000000000000" pitchFamily="2" charset="-78"/>
              </a:rPr>
              <a:t>– رجوع به بایگانی دقیق‌شان در خصوص موضوع و سابقه افراد</a:t>
            </a:r>
          </a:p>
          <a:p>
            <a:pPr algn="just" rtl="1"/>
            <a:endParaRPr lang="fa-IR" b="1" dirty="0">
              <a:cs typeface="B Zar" panose="00000400000000000000" pitchFamily="2" charset="-78"/>
            </a:endParaRPr>
          </a:p>
          <a:p>
            <a:pPr algn="just" rtl="1"/>
            <a:r>
              <a:rPr lang="fa-IR" b="1" dirty="0">
                <a:cs typeface="B Zar" panose="00000400000000000000" pitchFamily="2" charset="-78"/>
              </a:rPr>
              <a:t>– جمع‌آوری اطلاعات آشکار در خصوص موضوعی که از طریق رسانه‌های جمعی </a:t>
            </a:r>
            <a:r>
              <a:rPr lang="fa-IR" b="1" dirty="0" smtClean="0">
                <a:cs typeface="B Zar" panose="00000400000000000000" pitchFamily="2" charset="-78"/>
              </a:rPr>
              <a:t>و                    </a:t>
            </a:r>
            <a:r>
              <a:rPr lang="fa-IR" b="1" dirty="0">
                <a:cs typeface="B Zar" panose="00000400000000000000" pitchFamily="2" charset="-78"/>
              </a:rPr>
              <a:t>نوشتاری در اختیار عموم جامعه قرار می‌گیرد.</a:t>
            </a:r>
            <a:endParaRPr lang="en-US" b="1" dirty="0">
              <a:cs typeface="B Zar" panose="00000400000000000000" pitchFamily="2" charset="-78"/>
            </a:endParaRPr>
          </a:p>
        </p:txBody>
      </p:sp>
    </p:spTree>
    <p:extLst>
      <p:ext uri="{BB962C8B-B14F-4D97-AF65-F5344CB8AC3E}">
        <p14:creationId xmlns:p14="http://schemas.microsoft.com/office/powerpoint/2010/main" val="3917618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67494"/>
            <a:ext cx="7452320" cy="4247317"/>
          </a:xfrm>
          <a:prstGeom prst="rect">
            <a:avLst/>
          </a:prstGeom>
        </p:spPr>
        <p:txBody>
          <a:bodyPr wrap="square">
            <a:spAutoFit/>
          </a:bodyPr>
          <a:lstStyle/>
          <a:p>
            <a:pPr algn="just" rtl="1">
              <a:lnSpc>
                <a:spcPct val="150000"/>
              </a:lnSpc>
            </a:pPr>
            <a:r>
              <a:rPr lang="fa-IR" b="1" dirty="0">
                <a:latin typeface="naskh"/>
                <a:cs typeface="B Zar" panose="00000400000000000000" pitchFamily="2" charset="-78"/>
              </a:rPr>
              <a:t> هدف قراردادن مرکز اصلی اداری وساختمانی و تشکیلاتی موضوع</a:t>
            </a:r>
          </a:p>
          <a:p>
            <a:pPr algn="just" rtl="1">
              <a:lnSpc>
                <a:spcPct val="150000"/>
              </a:lnSpc>
            </a:pPr>
            <a:r>
              <a:rPr lang="fa-IR" b="1" dirty="0">
                <a:latin typeface="naskh"/>
                <a:cs typeface="B Zar" panose="00000400000000000000" pitchFamily="2" charset="-78"/>
              </a:rPr>
              <a:t>– بررسی اطلاعات موازی شامل اطلاعات اولیه ومقدماتی راجع به افراد هدف، </a:t>
            </a:r>
            <a:r>
              <a:rPr lang="fa-IR" b="1" dirty="0" smtClean="0">
                <a:latin typeface="naskh"/>
                <a:cs typeface="B Zar" panose="00000400000000000000" pitchFamily="2" charset="-78"/>
              </a:rPr>
              <a:t>اطلاعات         </a:t>
            </a:r>
            <a:r>
              <a:rPr lang="fa-IR" b="1" dirty="0">
                <a:latin typeface="naskh"/>
                <a:cs typeface="B Zar" panose="00000400000000000000" pitchFamily="2" charset="-78"/>
              </a:rPr>
              <a:t>اولیه و مقدماتی راجع به موضوع و نوع درگیری فرد هدف با موضوع، پیدا </a:t>
            </a:r>
            <a:r>
              <a:rPr lang="fa-IR" b="1" dirty="0" smtClean="0">
                <a:latin typeface="naskh"/>
                <a:cs typeface="B Zar" panose="00000400000000000000" pitchFamily="2" charset="-78"/>
              </a:rPr>
              <a:t>کردن              </a:t>
            </a:r>
            <a:r>
              <a:rPr lang="fa-IR" b="1" dirty="0">
                <a:latin typeface="naskh"/>
                <a:cs typeface="B Zar" panose="00000400000000000000" pitchFamily="2" charset="-78"/>
              </a:rPr>
              <a:t>روش‌های اعتمادسازی، پیدا کردن سرنخ</a:t>
            </a:r>
          </a:p>
          <a:p>
            <a:pPr algn="just" rtl="1">
              <a:lnSpc>
                <a:spcPct val="150000"/>
              </a:lnSpc>
            </a:pPr>
            <a:r>
              <a:rPr lang="fa-IR" b="1" dirty="0">
                <a:latin typeface="naskh"/>
                <a:cs typeface="B Zar" panose="00000400000000000000" pitchFamily="2" charset="-78"/>
              </a:rPr>
              <a:t>– استفاده از روان‌شناسی ارتباطات جهت اخذ اطلاعات</a:t>
            </a:r>
          </a:p>
          <a:p>
            <a:pPr algn="just" rtl="1">
              <a:lnSpc>
                <a:spcPct val="150000"/>
              </a:lnSpc>
            </a:pPr>
            <a:r>
              <a:rPr lang="fa-IR" b="1" dirty="0">
                <a:latin typeface="naskh"/>
                <a:cs typeface="B Zar" panose="00000400000000000000" pitchFamily="2" charset="-78"/>
              </a:rPr>
              <a:t>– بررسی شخصیت افراد مانند ترسو بودن یا نوع زبان و لهجه طرف و</a:t>
            </a:r>
            <a:r>
              <a:rPr lang="fa-IR" b="1" dirty="0" smtClean="0">
                <a:latin typeface="naskh"/>
                <a:cs typeface="B Zar" panose="00000400000000000000" pitchFamily="2" charset="-78"/>
              </a:rPr>
              <a:t>….</a:t>
            </a:r>
          </a:p>
          <a:p>
            <a:pPr algn="just" rtl="1">
              <a:lnSpc>
                <a:spcPct val="150000"/>
              </a:lnSpc>
            </a:pPr>
            <a:r>
              <a:rPr lang="fa-IR" altLang="fa-IR" b="1" dirty="0" smtClean="0">
                <a:cs typeface="B Zar" panose="00000400000000000000" pitchFamily="2" charset="-78"/>
              </a:rPr>
              <a:t>- </a:t>
            </a:r>
            <a:r>
              <a:rPr lang="ar-SA" altLang="fa-IR" b="1" dirty="0" smtClean="0">
                <a:cs typeface="B Zar" panose="00000400000000000000" pitchFamily="2" charset="-78"/>
              </a:rPr>
              <a:t>نحوه </a:t>
            </a:r>
            <a:r>
              <a:rPr lang="ar-SA" altLang="fa-IR" b="1" dirty="0">
                <a:cs typeface="B Zar" panose="00000400000000000000" pitchFamily="2" charset="-78"/>
              </a:rPr>
              <a:t>ورود به بحث </a:t>
            </a:r>
            <a:endParaRPr lang="en-US" altLang="fa-IR" b="1" dirty="0">
              <a:cs typeface="B Zar" panose="00000400000000000000" pitchFamily="2" charset="-78"/>
            </a:endParaRPr>
          </a:p>
          <a:p>
            <a:pPr algn="just" rtl="1">
              <a:lnSpc>
                <a:spcPct val="150000"/>
              </a:lnSpc>
            </a:pPr>
            <a:r>
              <a:rPr lang="fa-IR" altLang="fa-IR" b="1" dirty="0" smtClean="0">
                <a:cs typeface="B Zar" panose="00000400000000000000" pitchFamily="2" charset="-78"/>
              </a:rPr>
              <a:t>- </a:t>
            </a:r>
            <a:r>
              <a:rPr lang="ar-SA" altLang="fa-IR" b="1" dirty="0" smtClean="0">
                <a:cs typeface="B Zar" panose="00000400000000000000" pitchFamily="2" charset="-78"/>
              </a:rPr>
              <a:t>نوع </a:t>
            </a:r>
            <a:r>
              <a:rPr lang="ar-SA" altLang="fa-IR" b="1" dirty="0">
                <a:cs typeface="B Zar" panose="00000400000000000000" pitchFamily="2" charset="-78"/>
              </a:rPr>
              <a:t>پوشش (با عناوین مختلف و مراجع مهم کشوری) مثل نهاد ریاست جمهوری، </a:t>
            </a:r>
            <a:r>
              <a:rPr lang="ar-SA" altLang="fa-IR" b="1" dirty="0" smtClean="0">
                <a:cs typeface="B Zar" panose="00000400000000000000" pitchFamily="2" charset="-78"/>
              </a:rPr>
              <a:t>قوه</a:t>
            </a:r>
            <a:r>
              <a:rPr lang="fa-IR" altLang="fa-IR" b="1" dirty="0" smtClean="0">
                <a:cs typeface="B Zar" panose="00000400000000000000" pitchFamily="2" charset="-78"/>
              </a:rPr>
              <a:t>                                   </a:t>
            </a:r>
            <a:r>
              <a:rPr lang="ar-SA" altLang="fa-IR" b="1" dirty="0" smtClean="0">
                <a:cs typeface="B Zar" panose="00000400000000000000" pitchFamily="2" charset="-78"/>
              </a:rPr>
              <a:t> </a:t>
            </a:r>
            <a:r>
              <a:rPr lang="ar-SA" altLang="fa-IR" b="1" dirty="0">
                <a:cs typeface="B Zar" panose="00000400000000000000" pitchFamily="2" charset="-78"/>
              </a:rPr>
              <a:t>قضائیه، اداره اطلاعات، دیوان محاسبات و</a:t>
            </a:r>
            <a:endParaRPr lang="fa-IR" b="1" dirty="0" smtClean="0">
              <a:latin typeface="naskh"/>
              <a:cs typeface="B Zar" panose="00000400000000000000" pitchFamily="2" charset="-78"/>
            </a:endParaRPr>
          </a:p>
          <a:p>
            <a:pPr algn="just" rtl="1">
              <a:lnSpc>
                <a:spcPct val="150000"/>
              </a:lnSpc>
            </a:pP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4003129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250481" y="119290"/>
            <a:ext cx="2746648" cy="718096"/>
          </a:xfrm>
        </p:spPr>
        <p:txBody>
          <a:bodyPr wrap="square" lIns="91440" tIns="45720" rIns="91440" bIns="45720" numCol="1" anchorCtr="0" compatLnSpc="1">
            <a:prstTxWarp prst="textNoShape">
              <a:avLst/>
            </a:prstTxWarp>
          </a:bodyPr>
          <a:lstStyle/>
          <a:p>
            <a:pPr algn="ctr" eaLnBrk="1" hangingPunct="1"/>
            <a:r>
              <a:rPr lang="ar-SA" altLang="fa-IR" sz="2800" b="0" dirty="0" smtClean="0">
                <a:solidFill>
                  <a:srgbClr val="0070C0"/>
                </a:solidFill>
                <a:effectLst/>
                <a:cs typeface="B Titr" panose="00000700000000000000" pitchFamily="2" charset="-78"/>
              </a:rPr>
              <a:t>سطوح تخل</a:t>
            </a:r>
            <a:r>
              <a:rPr lang="fa-IR" altLang="fa-IR" sz="2800" b="0" dirty="0" smtClean="0">
                <a:solidFill>
                  <a:srgbClr val="0070C0"/>
                </a:solidFill>
                <a:effectLst/>
                <a:cs typeface="B Titr" panose="00000700000000000000" pitchFamily="2" charset="-78"/>
              </a:rPr>
              <a:t>یه تلفنی :</a:t>
            </a:r>
            <a:endParaRPr lang="en-US" altLang="fa-IR" sz="2800" b="0" dirty="0" smtClean="0">
              <a:solidFill>
                <a:srgbClr val="0070C0"/>
              </a:solidFill>
              <a:effectLst/>
              <a:cs typeface="B Titr" panose="00000700000000000000" pitchFamily="2" charset="-78"/>
            </a:endParaRPr>
          </a:p>
        </p:txBody>
      </p:sp>
      <p:sp>
        <p:nvSpPr>
          <p:cNvPr id="3" name="Content Placeholder 3"/>
          <p:cNvSpPr>
            <a:spLocks noGrp="1"/>
          </p:cNvSpPr>
          <p:nvPr>
            <p:ph sz="half" idx="4294967295"/>
          </p:nvPr>
        </p:nvSpPr>
        <p:spPr>
          <a:xfrm>
            <a:off x="1187624" y="627534"/>
            <a:ext cx="7776864" cy="3685566"/>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  </a:t>
            </a:r>
            <a:r>
              <a:rPr lang="ar-SA" altLang="fa-IR" sz="1800" b="1" dirty="0" smtClean="0">
                <a:cs typeface="B Zar" panose="00000400000000000000" pitchFamily="2" charset="-78"/>
              </a:rPr>
              <a:t>اصولا تخلیه تلفنی در دو سطح انجام می گیرد</a:t>
            </a:r>
            <a:r>
              <a:rPr lang="fa-IR" altLang="fa-IR" sz="1800" b="1" dirty="0" smtClean="0">
                <a:cs typeface="B Zar" panose="00000400000000000000" pitchFamily="2" charset="-78"/>
              </a:rPr>
              <a:t> :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solidFill>
                  <a:srgbClr val="FF0000"/>
                </a:solidFill>
                <a:cs typeface="B Zar" panose="00000400000000000000" pitchFamily="2" charset="-78"/>
              </a:rPr>
              <a:t> </a:t>
            </a:r>
            <a:r>
              <a:rPr lang="ar-SA" altLang="fa-IR" sz="1800" b="1" dirty="0" smtClean="0">
                <a:solidFill>
                  <a:srgbClr val="FF0000"/>
                </a:solidFill>
                <a:cs typeface="B Zar" panose="00000400000000000000" pitchFamily="2" charset="-78"/>
              </a:rPr>
              <a:t>الف: </a:t>
            </a:r>
            <a:r>
              <a:rPr lang="ar-SA" altLang="fa-IR" sz="1800" b="1" u="sng" dirty="0" smtClean="0">
                <a:cs typeface="B Zar" panose="00000400000000000000" pitchFamily="2" charset="-78"/>
                <a:hlinkClick r:id="rId2" action="ppaction://hlinkfile"/>
              </a:rPr>
              <a:t>به صورت موردی و اتفاقی</a:t>
            </a:r>
            <a:endParaRPr lang="en-US" altLang="fa-IR" sz="1800" b="1" u="sng"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    </a:t>
            </a:r>
            <a:r>
              <a:rPr lang="ar-SA" altLang="fa-IR" sz="1800" b="1" dirty="0" smtClean="0">
                <a:cs typeface="B Zar" panose="00000400000000000000" pitchFamily="2" charset="-78"/>
              </a:rPr>
              <a:t>در این نوع تخلیه تلفنی بیشتر به حاشیه اطلاعات توجه دارند و قصد تخلیه کننده جمع آوری اطلاعات پایه برای هدف بعدی است</a:t>
            </a:r>
            <a:endParaRPr lang="fa-IR" altLang="fa-IR" sz="1800" b="1" dirty="0" smtClean="0">
              <a:cs typeface="B Zar" panose="00000400000000000000" pitchFamily="2" charset="-78"/>
            </a:endParaRPr>
          </a:p>
          <a:p>
            <a:pPr algn="just" rtl="1">
              <a:lnSpc>
                <a:spcPct val="150000"/>
              </a:lnSpc>
              <a:buNone/>
            </a:pPr>
            <a:r>
              <a:rPr lang="ar-SA" altLang="fa-IR" sz="1800" b="1" dirty="0">
                <a:cs typeface="B Zar" panose="00000400000000000000" pitchFamily="2" charset="-78"/>
              </a:rPr>
              <a:t>   </a:t>
            </a:r>
            <a:r>
              <a:rPr lang="ar-SA" altLang="fa-IR" sz="1800" b="1" dirty="0" smtClean="0">
                <a:solidFill>
                  <a:srgbClr val="FF0000"/>
                </a:solidFill>
                <a:cs typeface="B Zar" panose="00000400000000000000" pitchFamily="2" charset="-78"/>
              </a:rPr>
              <a:t>ب</a:t>
            </a:r>
            <a:r>
              <a:rPr lang="fa-IR" altLang="fa-IR" sz="1800" b="1" dirty="0" smtClean="0">
                <a:solidFill>
                  <a:srgbClr val="FF0000"/>
                </a:solidFill>
                <a:cs typeface="B Zar" panose="00000400000000000000" pitchFamily="2" charset="-78"/>
              </a:rPr>
              <a:t> </a:t>
            </a:r>
            <a:r>
              <a:rPr lang="ar-SA" altLang="fa-IR" sz="1800" b="1" dirty="0" smtClean="0">
                <a:solidFill>
                  <a:srgbClr val="FF0000"/>
                </a:solidFill>
                <a:cs typeface="B Zar" panose="00000400000000000000" pitchFamily="2" charset="-78"/>
              </a:rPr>
              <a:t>: </a:t>
            </a:r>
            <a:r>
              <a:rPr lang="ar-SA" altLang="fa-IR" sz="1800" b="1" dirty="0">
                <a:solidFill>
                  <a:srgbClr val="0000FF"/>
                </a:solidFill>
                <a:cs typeface="B Zar" panose="00000400000000000000" pitchFamily="2" charset="-78"/>
              </a:rPr>
              <a:t>به صورت هدفمند و با برنامه  از پیش تعیین شده </a:t>
            </a:r>
            <a:endParaRPr lang="fa-IR" altLang="fa-IR" sz="1800" b="1" dirty="0" smtClean="0">
              <a:solidFill>
                <a:srgbClr val="0000FF"/>
              </a:solidFill>
              <a:cs typeface="B Zar" panose="00000400000000000000" pitchFamily="2" charset="-78"/>
            </a:endParaRPr>
          </a:p>
          <a:p>
            <a:pPr algn="just" rtl="1">
              <a:lnSpc>
                <a:spcPct val="150000"/>
              </a:lnSpc>
              <a:buNone/>
            </a:pPr>
            <a:r>
              <a:rPr lang="fa-IR" altLang="fa-IR" sz="1800" b="1" dirty="0" smtClean="0">
                <a:solidFill>
                  <a:srgbClr val="0000FF"/>
                </a:solidFill>
                <a:cs typeface="B Zar" panose="00000400000000000000" pitchFamily="2" charset="-78"/>
              </a:rPr>
              <a:t>       </a:t>
            </a:r>
            <a:r>
              <a:rPr lang="ar-SA" altLang="fa-IR" sz="1800" b="1" dirty="0" smtClean="0">
                <a:solidFill>
                  <a:srgbClr val="0000FF"/>
                </a:solidFill>
                <a:cs typeface="B Zar" panose="00000400000000000000" pitchFamily="2" charset="-78"/>
              </a:rPr>
              <a:t>به </a:t>
            </a:r>
            <a:r>
              <a:rPr lang="ar-SA" altLang="fa-IR" sz="1800" b="1" dirty="0">
                <a:solidFill>
                  <a:srgbClr val="0000FF"/>
                </a:solidFill>
                <a:cs typeface="B Zar" panose="00000400000000000000" pitchFamily="2" charset="-78"/>
              </a:rPr>
              <a:t>عنوان مثال گاهی جهت رسیدن به شماره موبایل یک رئیس دستگاه اجرایی ابتدا </a:t>
            </a:r>
            <a:r>
              <a:rPr lang="fa-IR" altLang="fa-IR" sz="1800" b="1" dirty="0" smtClean="0">
                <a:solidFill>
                  <a:srgbClr val="0000FF"/>
                </a:solidFill>
                <a:cs typeface="B Zar" panose="00000400000000000000" pitchFamily="2" charset="-78"/>
              </a:rPr>
              <a:t>               </a:t>
            </a:r>
            <a:r>
              <a:rPr lang="ar-SA" altLang="fa-IR" sz="1800" b="1" dirty="0" smtClean="0">
                <a:solidFill>
                  <a:srgbClr val="0000FF"/>
                </a:solidFill>
                <a:cs typeface="B Zar" panose="00000400000000000000" pitchFamily="2" charset="-78"/>
              </a:rPr>
              <a:t>کارمندان </a:t>
            </a:r>
            <a:r>
              <a:rPr lang="ar-SA" altLang="fa-IR" sz="1800" b="1" dirty="0">
                <a:solidFill>
                  <a:srgbClr val="0000FF"/>
                </a:solidFill>
                <a:cs typeface="B Zar" panose="00000400000000000000" pitchFamily="2" charset="-78"/>
              </a:rPr>
              <a:t>آن دستگاه و خانواده رئیس را بررسی میکنند و مواردی اتفاق افتاده که </a:t>
            </a:r>
            <a:r>
              <a:rPr lang="ar-SA" altLang="fa-IR" sz="1800" b="1" dirty="0" smtClean="0">
                <a:solidFill>
                  <a:srgbClr val="0000FF"/>
                </a:solidFill>
                <a:cs typeface="B Zar" panose="00000400000000000000" pitchFamily="2" charset="-78"/>
              </a:rPr>
              <a:t>شماره</a:t>
            </a:r>
            <a:r>
              <a:rPr lang="fa-IR" altLang="fa-IR" sz="1800" b="1" dirty="0" smtClean="0">
                <a:solidFill>
                  <a:srgbClr val="0000FF"/>
                </a:solidFill>
                <a:cs typeface="B Zar" panose="00000400000000000000" pitchFamily="2" charset="-78"/>
              </a:rPr>
              <a:t>     </a:t>
            </a:r>
            <a:r>
              <a:rPr lang="ar-SA" altLang="fa-IR" sz="1800" b="1" dirty="0" smtClean="0">
                <a:solidFill>
                  <a:srgbClr val="0000FF"/>
                </a:solidFill>
                <a:cs typeface="B Zar" panose="00000400000000000000" pitchFamily="2" charset="-78"/>
              </a:rPr>
              <a:t> </a:t>
            </a:r>
            <a:r>
              <a:rPr lang="ar-SA" altLang="fa-IR" sz="1800" b="1" dirty="0">
                <a:solidFill>
                  <a:srgbClr val="0000FF"/>
                </a:solidFill>
                <a:cs typeface="B Zar" panose="00000400000000000000" pitchFamily="2" charset="-78"/>
              </a:rPr>
              <a:t>موبایل رئیس یک دستگاه اجرایی را از همسر، راننده او و... به بهانه های مختلف و با استفاده از </a:t>
            </a:r>
            <a:r>
              <a:rPr lang="ar-SA" altLang="fa-IR" sz="1800" b="1" dirty="0" smtClean="0">
                <a:solidFill>
                  <a:srgbClr val="0000FF"/>
                </a:solidFill>
                <a:cs typeface="B Zar" panose="00000400000000000000" pitchFamily="2" charset="-78"/>
              </a:rPr>
              <a:t>ترفن</a:t>
            </a:r>
            <a:r>
              <a:rPr lang="fa-IR" altLang="fa-IR" sz="1800" b="1" dirty="0" smtClean="0">
                <a:solidFill>
                  <a:srgbClr val="0000FF"/>
                </a:solidFill>
                <a:cs typeface="B Zar" panose="00000400000000000000" pitchFamily="2" charset="-78"/>
              </a:rPr>
              <a:t>د</a:t>
            </a:r>
            <a:r>
              <a:rPr lang="ar-SA" altLang="fa-IR" sz="1800" b="1" dirty="0" smtClean="0">
                <a:solidFill>
                  <a:srgbClr val="0000FF"/>
                </a:solidFill>
                <a:cs typeface="B Zar" panose="00000400000000000000" pitchFamily="2" charset="-78"/>
              </a:rPr>
              <a:t>های </a:t>
            </a:r>
            <a:r>
              <a:rPr lang="ar-SA" altLang="fa-IR" sz="1800" b="1" dirty="0">
                <a:solidFill>
                  <a:srgbClr val="0000FF"/>
                </a:solidFill>
                <a:cs typeface="B Zar" panose="00000400000000000000" pitchFamily="2" charset="-78"/>
              </a:rPr>
              <a:t>گوناگون گرفته اند. مواردی مانند نیاز به تماس فوری با همسر شما که </a:t>
            </a:r>
            <a:r>
              <a:rPr lang="fa-IR" altLang="fa-IR" sz="1800" b="1" dirty="0" smtClean="0">
                <a:solidFill>
                  <a:srgbClr val="0000FF"/>
                </a:solidFill>
                <a:cs typeface="B Zar" panose="00000400000000000000" pitchFamily="2" charset="-78"/>
              </a:rPr>
              <a:t>              </a:t>
            </a:r>
            <a:r>
              <a:rPr lang="ar-SA" altLang="fa-IR" sz="1800" b="1" dirty="0" smtClean="0">
                <a:solidFill>
                  <a:srgbClr val="0000FF"/>
                </a:solidFill>
                <a:cs typeface="B Zar" panose="00000400000000000000" pitchFamily="2" charset="-78"/>
              </a:rPr>
              <a:t>موبایلش </a:t>
            </a:r>
            <a:r>
              <a:rPr lang="ar-SA" altLang="fa-IR" sz="1800" b="1" dirty="0">
                <a:solidFill>
                  <a:srgbClr val="0000FF"/>
                </a:solidFill>
                <a:cs typeface="B Zar" panose="00000400000000000000" pitchFamily="2" charset="-78"/>
              </a:rPr>
              <a:t>در دسترس نیست و نیاز به شماره موبایل رئیسش داریم و ... </a:t>
            </a:r>
          </a:p>
          <a:p>
            <a:pPr algn="just" rtl="1">
              <a:lnSpc>
                <a:spcPct val="150000"/>
              </a:lnSpc>
              <a:buNone/>
            </a:pPr>
            <a:r>
              <a:rPr lang="ar-SA" altLang="fa-IR" sz="1800" b="1" dirty="0" smtClean="0">
                <a:cs typeface="B Zar" panose="00000400000000000000" pitchFamily="2" charset="-78"/>
              </a:rPr>
              <a:t> </a:t>
            </a:r>
            <a:endParaRPr lang="en-US" altLang="fa-IR" sz="1800" b="1" dirty="0" smtClean="0">
              <a:cs typeface="B Zar" panose="00000400000000000000" pitchFamily="2" charset="-78"/>
            </a:endParaRPr>
          </a:p>
          <a:p>
            <a:pPr algn="just" rtl="1" eaLnBrk="1" hangingPunct="1">
              <a:lnSpc>
                <a:spcPct val="150000"/>
              </a:lnSpc>
            </a:pPr>
            <a:endParaRPr lang="en-US" altLang="fa-IR" sz="1800" b="1" dirty="0" smtClean="0">
              <a:cs typeface="B Zar" panose="00000400000000000000" pitchFamily="2" charset="-78"/>
            </a:endParaRPr>
          </a:p>
        </p:txBody>
      </p:sp>
      <p:sp>
        <p:nvSpPr>
          <p:cNvPr id="4" name="Slide Number Placeholder 5"/>
          <p:cNvSpPr txBox="1">
            <a:spLocks/>
          </p:cNvSpPr>
          <p:nvPr/>
        </p:nvSpPr>
        <p:spPr bwMode="auto">
          <a:xfrm>
            <a:off x="3071813" y="6072188"/>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ko-KR"/>
            </a:defPPr>
            <a:lvl1pPr marL="0" algn="l" defTabSz="914400" rtl="0" eaLnBrk="1" latinLnBrk="1" hangingPunct="1">
              <a:spcBef>
                <a:spcPts val="250"/>
              </a:spcBef>
              <a:buClr>
                <a:schemeClr val="accent1"/>
              </a:buClr>
              <a:buSzPct val="80000"/>
              <a:buFont typeface="Wingdings 2" panose="05020102010507070707" pitchFamily="18" charset="2"/>
              <a:buChar char=""/>
              <a:defRPr sz="2800" kern="1200">
                <a:solidFill>
                  <a:schemeClr val="tx1"/>
                </a:solidFill>
                <a:latin typeface="Verdana" panose="020B0604030504040204" pitchFamily="34" charset="0"/>
                <a:ea typeface="+mn-ea"/>
                <a:cs typeface="Tahoma" panose="020B0604030504040204" pitchFamily="34" charset="0"/>
              </a:defRPr>
            </a:lvl1pPr>
            <a:lvl2pPr marL="742950" indent="-285750" algn="l" defTabSz="914400" rtl="0" eaLnBrk="1" latinLnBrk="1" hangingPunct="1">
              <a:spcBef>
                <a:spcPts val="250"/>
              </a:spcBef>
              <a:buClr>
                <a:schemeClr val="accent1"/>
              </a:buClr>
              <a:buSzPct val="100000"/>
              <a:buFont typeface="Verdana" panose="020B0604030504040204" pitchFamily="34" charset="0"/>
              <a:buChar char="◦"/>
              <a:defRPr sz="2400" kern="1200">
                <a:solidFill>
                  <a:schemeClr val="tx1"/>
                </a:solidFill>
                <a:latin typeface="Verdana" panose="020B0604030504040204" pitchFamily="34" charset="0"/>
                <a:ea typeface="+mn-ea"/>
                <a:cs typeface="Tahoma" panose="020B0604030504040204" pitchFamily="34" charset="0"/>
              </a:defRPr>
            </a:lvl2pPr>
            <a:lvl3pPr marL="1143000" indent="-228600" algn="l" defTabSz="914400" rtl="0" eaLnBrk="1" latinLnBrk="1" hangingPunct="1">
              <a:spcBef>
                <a:spcPts val="250"/>
              </a:spcBef>
              <a:buClr>
                <a:srgbClr val="ED3742"/>
              </a:buClr>
              <a:buSzPct val="100000"/>
              <a:buFont typeface="Wingdings 2" panose="05020102010507070707" pitchFamily="18" charset="2"/>
              <a:buChar char=""/>
              <a:defRPr sz="2200" kern="1200">
                <a:solidFill>
                  <a:schemeClr val="tx1"/>
                </a:solidFill>
                <a:latin typeface="Verdana" panose="020B0604030504040204" pitchFamily="34" charset="0"/>
                <a:ea typeface="+mn-ea"/>
                <a:cs typeface="Tahoma" panose="020B0604030504040204" pitchFamily="34" charset="0"/>
              </a:defRPr>
            </a:lvl3pPr>
            <a:lvl4pPr marL="1600200" indent="-228600" algn="l" defTabSz="914400" rtl="0" eaLnBrk="1" latinLnBrk="1" hangingPunct="1">
              <a:spcBef>
                <a:spcPts val="225"/>
              </a:spcBef>
              <a:buClr>
                <a:srgbClr val="ED3742"/>
              </a:buClr>
              <a:buSzPct val="112000"/>
              <a:buFont typeface="Verdana" panose="020B0604030504040204" pitchFamily="34" charset="0"/>
              <a:buChar char="◦"/>
              <a:defRPr sz="1900" kern="1200">
                <a:solidFill>
                  <a:schemeClr val="tx1"/>
                </a:solidFill>
                <a:latin typeface="Verdana" panose="020B0604030504040204" pitchFamily="34" charset="0"/>
                <a:ea typeface="+mn-ea"/>
                <a:cs typeface="Tahoma" panose="020B0604030504040204" pitchFamily="34" charset="0"/>
              </a:defRPr>
            </a:lvl4pPr>
            <a:lvl5pPr marL="2057400" indent="-228600" algn="l" defTabSz="914400" rtl="0" eaLnBrk="1" latinLnBrk="1" hangingPunct="1">
              <a:spcBef>
                <a:spcPts val="250"/>
              </a:spcBef>
              <a:buClr>
                <a:srgbClr val="4A85BF"/>
              </a:buClr>
              <a:buSzPct val="100000"/>
              <a:buFont typeface="Wingdings 2" panose="05020102010507070707" pitchFamily="18" charset="2"/>
              <a:buChar char=""/>
              <a:defRPr sz="2000" kern="1200">
                <a:solidFill>
                  <a:schemeClr val="tx1"/>
                </a:solidFill>
                <a:latin typeface="Verdana" panose="020B0604030504040204" pitchFamily="34" charset="0"/>
                <a:ea typeface="+mn-ea"/>
                <a:cs typeface="Tahoma" panose="020B0604030504040204" pitchFamily="34" charset="0"/>
              </a:defRPr>
            </a:lvl5pPr>
            <a:lvl6pPr marL="2514600" indent="-228600" algn="l" defTabSz="914400" rtl="0" eaLnBrk="0" fontAlgn="base" latinLnBrk="1"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Verdana" panose="020B0604030504040204" pitchFamily="34" charset="0"/>
                <a:ea typeface="+mn-ea"/>
                <a:cs typeface="Tahoma" panose="020B0604030504040204" pitchFamily="34" charset="0"/>
              </a:defRPr>
            </a:lvl6pPr>
            <a:lvl7pPr marL="2971800" indent="-228600" algn="l" defTabSz="914400" rtl="0" eaLnBrk="0" fontAlgn="base" latinLnBrk="1"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Verdana" panose="020B0604030504040204" pitchFamily="34" charset="0"/>
                <a:ea typeface="+mn-ea"/>
                <a:cs typeface="Tahoma" panose="020B0604030504040204" pitchFamily="34" charset="0"/>
              </a:defRPr>
            </a:lvl7pPr>
            <a:lvl8pPr marL="3429000" indent="-228600" algn="l" defTabSz="914400" rtl="0" eaLnBrk="0" fontAlgn="base" latinLnBrk="1"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Verdana" panose="020B0604030504040204" pitchFamily="34" charset="0"/>
                <a:ea typeface="+mn-ea"/>
                <a:cs typeface="Tahoma" panose="020B0604030504040204" pitchFamily="34" charset="0"/>
              </a:defRPr>
            </a:lvl8pPr>
            <a:lvl9pPr marL="3886200" indent="-228600" algn="l" defTabSz="914400" rtl="0" eaLnBrk="0" fontAlgn="base" latinLnBrk="1"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Verdana" panose="020B0604030504040204" pitchFamily="34" charset="0"/>
                <a:ea typeface="+mn-ea"/>
                <a:cs typeface="Tahoma" panose="020B0604030504040204" pitchFamily="34" charset="0"/>
              </a:defRPr>
            </a:lvl9pPr>
          </a:lstStyle>
          <a:p>
            <a:pPr algn="ctr">
              <a:spcBef>
                <a:spcPct val="0"/>
              </a:spcBef>
              <a:buClrTx/>
              <a:buSzTx/>
              <a:buFontTx/>
              <a:buNone/>
            </a:pPr>
            <a:fld id="{27E498F8-5379-4EA7-9CE9-3A89021CA774}" type="slidenum">
              <a:rPr lang="ar-SA" altLang="fa-IR" sz="1800" smtClean="0">
                <a:latin typeface="Garamond" panose="02020404030301010803" pitchFamily="18" charset="0"/>
                <a:cs typeface="B Zar" panose="00000400000000000000" pitchFamily="2" charset="-78"/>
              </a:rPr>
              <a:pPr algn="ctr">
                <a:spcBef>
                  <a:spcPct val="0"/>
                </a:spcBef>
                <a:buClrTx/>
                <a:buSzTx/>
                <a:buFontTx/>
                <a:buNone/>
              </a:pPr>
              <a:t>18</a:t>
            </a:fld>
            <a:endParaRPr lang="en-US" altLang="fa-IR" sz="1800">
              <a:latin typeface="Garamond" panose="02020404030301010803" pitchFamily="18" charset="0"/>
              <a:cs typeface="B Zar" panose="00000400000000000000" pitchFamily="2" charset="-78"/>
            </a:endParaRPr>
          </a:p>
        </p:txBody>
      </p:sp>
      <p:sp>
        <p:nvSpPr>
          <p:cNvPr id="5" name="TextBox 4">
            <a:hlinkClick r:id="rId3" action="ppaction://hlinksldjump"/>
          </p:cNvPr>
          <p:cNvSpPr txBox="1"/>
          <p:nvPr/>
        </p:nvSpPr>
        <p:spPr>
          <a:xfrm>
            <a:off x="357158" y="6143644"/>
            <a:ext cx="500066" cy="923330"/>
          </a:xfrm>
          <a:prstGeom prst="rect">
            <a:avLst/>
          </a:prstGeom>
          <a:solidFill>
            <a:schemeClr val="tx1"/>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rtlCol="1">
            <a:spAutoFit/>
          </a:bodyPr>
          <a:lstStyle/>
          <a:p>
            <a:pPr algn="ctr" rtl="1" eaLnBrk="1" hangingPunct="1">
              <a:defRPr/>
            </a:pPr>
            <a:r>
              <a:rPr lang="fa-IR" dirty="0">
                <a:solidFill>
                  <a:srgbClr val="FFFF00"/>
                </a:solidFill>
                <a:cs typeface="B Zar" pitchFamily="2" charset="-78"/>
                <a:hlinkClick r:id="rId3" action="ppaction://hlinksldjump"/>
              </a:rPr>
              <a:t>بازگشت</a:t>
            </a:r>
            <a:endParaRPr lang="fa-IR" dirty="0">
              <a:solidFill>
                <a:srgbClr val="FFFF00"/>
              </a:solidFill>
              <a:cs typeface="B Zar" pitchFamily="2" charset="-78"/>
            </a:endParaRPr>
          </a:p>
        </p:txBody>
      </p:sp>
    </p:spTree>
    <p:extLst>
      <p:ext uri="{BB962C8B-B14F-4D97-AF65-F5344CB8AC3E}">
        <p14:creationId xmlns:p14="http://schemas.microsoft.com/office/powerpoint/2010/main" val="205661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23478"/>
            <a:ext cx="3250704" cy="576064"/>
          </a:xfrm>
        </p:spPr>
        <p:txBody>
          <a:bodyPr/>
          <a:lstStyle/>
          <a:p>
            <a:pPr algn="ctr" eaLnBrk="1" hangingPunct="1">
              <a:defRPr/>
            </a:pPr>
            <a:r>
              <a:rPr lang="ar-SA" sz="2800" dirty="0" smtClean="0">
                <a:solidFill>
                  <a:srgbClr val="0070C0"/>
                </a:solidFill>
                <a:cs typeface="B Titr" pitchFamily="2" charset="-78"/>
              </a:rPr>
              <a:t>محل تخلیه </a:t>
            </a:r>
            <a:endParaRPr lang="en-US" sz="2800" dirty="0">
              <a:solidFill>
                <a:srgbClr val="0070C0"/>
              </a:solidFill>
              <a:cs typeface="B Titr" pitchFamily="2" charset="-78"/>
            </a:endParaRPr>
          </a:p>
        </p:txBody>
      </p:sp>
      <p:sp>
        <p:nvSpPr>
          <p:cNvPr id="3" name="Content Placeholder 3"/>
          <p:cNvSpPr>
            <a:spLocks noGrp="1"/>
          </p:cNvSpPr>
          <p:nvPr>
            <p:ph sz="half" idx="4294967295"/>
          </p:nvPr>
        </p:nvSpPr>
        <p:spPr>
          <a:xfrm>
            <a:off x="1259632" y="652983"/>
            <a:ext cx="7538095" cy="3070895"/>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 </a:t>
            </a:r>
            <a:r>
              <a:rPr lang="ar-SA" altLang="fa-IR" sz="1800" b="1" dirty="0" smtClean="0">
                <a:cs typeface="B Zar" panose="00000400000000000000" pitchFamily="2" charset="-78"/>
              </a:rPr>
              <a:t>نوعا</a:t>
            </a:r>
            <a:r>
              <a:rPr lang="fa-IR" altLang="fa-IR" sz="1800" b="1" dirty="0" smtClean="0">
                <a:cs typeface="B Zar" panose="00000400000000000000" pitchFamily="2" charset="-78"/>
              </a:rPr>
              <a:t>،</a:t>
            </a:r>
            <a:r>
              <a:rPr lang="ar-SA" altLang="fa-IR" sz="1800" b="1" dirty="0" smtClean="0">
                <a:cs typeface="B Zar" panose="00000400000000000000" pitchFamily="2" charset="-78"/>
              </a:rPr>
              <a:t> خارج از کشور</a:t>
            </a:r>
            <a:endParaRPr lang="fa-IR"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ar-SA" altLang="fa-IR" sz="1800" b="1" dirty="0" smtClean="0">
                <a:cs typeface="B Zar" panose="00000400000000000000" pitchFamily="2" charset="-78"/>
              </a:rPr>
              <a:t> </a:t>
            </a:r>
            <a:r>
              <a:rPr lang="fa-IR" altLang="fa-IR" sz="1800" b="1" dirty="0" smtClean="0">
                <a:cs typeface="B Zar" panose="00000400000000000000" pitchFamily="2" charset="-78"/>
              </a:rPr>
              <a:t>2- </a:t>
            </a:r>
            <a:r>
              <a:rPr lang="ar-SA" altLang="fa-IR" sz="1800" b="1" dirty="0" smtClean="0">
                <a:cs typeface="B Zar" panose="00000400000000000000" pitchFamily="2" charset="-78"/>
              </a:rPr>
              <a:t>جدار مرز</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3- </a:t>
            </a:r>
            <a:r>
              <a:rPr lang="ar-SA" altLang="fa-IR" sz="1800" b="1" dirty="0" smtClean="0">
                <a:cs typeface="B Zar" panose="00000400000000000000" pitchFamily="2" charset="-78"/>
              </a:rPr>
              <a:t>سرپل های ارتباطی مانند مراکز ارتباط اینترنتی  ارزان قیمت با خارج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4-</a:t>
            </a:r>
            <a:r>
              <a:rPr lang="ar-SA" altLang="fa-IR" sz="1800" b="1" dirty="0" smtClean="0">
                <a:cs typeface="B Zar" panose="00000400000000000000" pitchFamily="2" charset="-78"/>
              </a:rPr>
              <a:t>نکته به دلیل استفاده از تلفنهای ماهواره ای و امکانات ارتباطی نوین بعضا حتی  شماره </a:t>
            </a:r>
            <a:r>
              <a:rPr lang="fa-IR" altLang="fa-IR" sz="1800" b="1" dirty="0" smtClean="0">
                <a:cs typeface="B Zar" panose="00000400000000000000" pitchFamily="2" charset="-78"/>
              </a:rPr>
              <a:t>       </a:t>
            </a:r>
            <a:r>
              <a:rPr lang="ar-SA" altLang="fa-IR" sz="1800" b="1" dirty="0" smtClean="0">
                <a:cs typeface="B Zar" panose="00000400000000000000" pitchFamily="2" charset="-78"/>
              </a:rPr>
              <a:t>تلفن داخلی روی دستگاه تلفن ثبت می شود در صورتی که تماس گیرنده از خارج </a:t>
            </a:r>
            <a:r>
              <a:rPr lang="fa-IR" altLang="fa-IR" sz="1800" b="1" dirty="0" smtClean="0">
                <a:cs typeface="B Zar" panose="00000400000000000000" pitchFamily="2" charset="-78"/>
              </a:rPr>
              <a:t>       </a:t>
            </a:r>
            <a:r>
              <a:rPr lang="ar-SA" altLang="fa-IR" sz="1800" b="1" dirty="0" smtClean="0">
                <a:cs typeface="B Zar" panose="00000400000000000000" pitchFamily="2" charset="-78"/>
              </a:rPr>
              <a:t>است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86869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كل\New folder\1متفرقه\جلسه آموزشی بهورزا سال90\Hadis_109_MRT.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98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6034"/>
            <a:ext cx="4114800" cy="1143000"/>
          </a:xfrm>
        </p:spPr>
        <p:txBody>
          <a:bodyPr/>
          <a:lstStyle/>
          <a:p>
            <a:pPr algn="ctr" eaLnBrk="1" hangingPunct="1">
              <a:defRPr/>
            </a:pPr>
            <a:r>
              <a:rPr lang="ar-SA" sz="2800" dirty="0" smtClean="0">
                <a:solidFill>
                  <a:srgbClr val="0070C0"/>
                </a:solidFill>
                <a:cs typeface="B Titr" pitchFamily="2" charset="-78"/>
              </a:rPr>
              <a:t>انگیزه همکاری تخلیه شدگان</a:t>
            </a:r>
            <a:r>
              <a:rPr lang="fa-IR" sz="2800" dirty="0" smtClean="0">
                <a:solidFill>
                  <a:srgbClr val="0070C0"/>
                </a:solidFill>
                <a:cs typeface="B Titr" pitchFamily="2" charset="-78"/>
              </a:rPr>
              <a:t> :</a:t>
            </a:r>
            <a:r>
              <a:rPr lang="ar-SA" sz="2800" dirty="0" smtClean="0">
                <a:solidFill>
                  <a:srgbClr val="0070C0"/>
                </a:solidFill>
                <a:cs typeface="B Titr" pitchFamily="2" charset="-78"/>
              </a:rPr>
              <a:t> </a:t>
            </a:r>
            <a:endParaRPr lang="en-US" sz="2800" dirty="0">
              <a:solidFill>
                <a:srgbClr val="0070C0"/>
              </a:solidFill>
              <a:cs typeface="B Titr" pitchFamily="2" charset="-78"/>
            </a:endParaRPr>
          </a:p>
        </p:txBody>
      </p:sp>
      <p:sp>
        <p:nvSpPr>
          <p:cNvPr id="3" name="Content Placeholder 3"/>
          <p:cNvSpPr>
            <a:spLocks noGrp="1"/>
          </p:cNvSpPr>
          <p:nvPr>
            <p:ph sz="half" idx="4294967295"/>
          </p:nvPr>
        </p:nvSpPr>
        <p:spPr>
          <a:xfrm>
            <a:off x="1619672" y="987574"/>
            <a:ext cx="7128792" cy="1916772"/>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 </a:t>
            </a:r>
            <a:r>
              <a:rPr lang="ar-SA" altLang="fa-IR" sz="1800" b="1" dirty="0" smtClean="0">
                <a:cs typeface="B Zar" panose="00000400000000000000" pitchFamily="2" charset="-78"/>
              </a:rPr>
              <a:t>نا آگاهانه  (99% تخلیه شدگان به دلیل پوشش مناسب تخلیه کننده در تماسهای اولیه متوجه تخلیه شدن نمی شوند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2- </a:t>
            </a:r>
            <a:r>
              <a:rPr lang="ar-SA" altLang="fa-IR" sz="1800" b="1" dirty="0" smtClean="0">
                <a:cs typeface="B Zar" panose="00000400000000000000" pitchFamily="2" charset="-78"/>
              </a:rPr>
              <a:t>آگاهانه  (  پس از فهمیدن به دلیل تخریب پل های پشت سر ، منافع  وترس از افشاء خود و...همکاری می کنند</a:t>
            </a:r>
            <a:r>
              <a:rPr lang="fa-IR" altLang="fa-IR" sz="1800" b="1" dirty="0" smtClean="0">
                <a:cs typeface="B Zar" panose="00000400000000000000" pitchFamily="2" charset="-78"/>
              </a:rPr>
              <a:t> )</a:t>
            </a:r>
            <a:endParaRPr lang="en-US" altLang="fa-IR" sz="1800" b="1" dirty="0" smtClean="0">
              <a:cs typeface="B Zar" panose="00000400000000000000" pitchFamily="2" charset="-78"/>
            </a:endParaRPr>
          </a:p>
          <a:p>
            <a:pPr algn="just" eaLnBrk="1" hangingPunct="1">
              <a:lnSpc>
                <a:spcPct val="150000"/>
              </a:lnSpc>
            </a:pP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96274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826" y="4604"/>
            <a:ext cx="8229600" cy="939800"/>
          </a:xfrm>
        </p:spPr>
        <p:txBody>
          <a:bodyPr>
            <a:noAutofit/>
          </a:bodyPr>
          <a:lstStyle/>
          <a:p>
            <a:pPr algn="ctr" eaLnBrk="1" hangingPunct="1">
              <a:defRPr/>
            </a:pPr>
            <a:r>
              <a:rPr lang="ar-SA" sz="2400" b="0" dirty="0" smtClean="0">
                <a:solidFill>
                  <a:srgbClr val="0070C0"/>
                </a:solidFill>
                <a:cs typeface="B Titr" pitchFamily="2" charset="-78"/>
              </a:rPr>
              <a:t>مزاياي تخليه تلفني به ديگر شيوه هاي كسب خبر</a:t>
            </a:r>
            <a:r>
              <a:rPr lang="fa-IR" sz="2400" b="0" dirty="0" smtClean="0">
                <a:solidFill>
                  <a:srgbClr val="0070C0"/>
                </a:solidFill>
                <a:cs typeface="B Titr" pitchFamily="2" charset="-78"/>
              </a:rPr>
              <a:t>اطلاعاتی (جاسوسی)</a:t>
            </a:r>
            <a:endParaRPr lang="en-US" sz="2400" b="0" dirty="0">
              <a:solidFill>
                <a:srgbClr val="0070C0"/>
              </a:solidFill>
              <a:cs typeface="B Titr" pitchFamily="2" charset="-78"/>
            </a:endParaRPr>
          </a:p>
        </p:txBody>
      </p:sp>
      <p:sp>
        <p:nvSpPr>
          <p:cNvPr id="3" name="Content Placeholder 3"/>
          <p:cNvSpPr>
            <a:spLocks noGrp="1"/>
          </p:cNvSpPr>
          <p:nvPr>
            <p:ph sz="half" idx="4294967295"/>
          </p:nvPr>
        </p:nvSpPr>
        <p:spPr>
          <a:xfrm>
            <a:off x="1331640" y="971848"/>
            <a:ext cx="7610103" cy="3400102"/>
          </a:xfrm>
          <a:prstGeom prst="rect">
            <a:avLst/>
          </a:prstGeom>
        </p:spPr>
        <p:txBody>
          <a:bodyPr/>
          <a:lstStyle/>
          <a:p>
            <a:pPr algn="just" rtl="1" eaLnBrk="1" hangingPunct="1">
              <a:lnSpc>
                <a:spcPct val="150000"/>
              </a:lnSpc>
              <a:buFont typeface="Wingdings 2" panose="05020102010507070707" pitchFamily="18" charset="2"/>
              <a:buNone/>
            </a:pPr>
            <a:r>
              <a:rPr lang="ar-SA" altLang="fa-IR" sz="1800" b="1" dirty="0" smtClean="0">
                <a:cs typeface="B Zar" panose="00000400000000000000" pitchFamily="2" charset="-78"/>
              </a:rPr>
              <a:t>تخليه تلفني نسبت به ساير روشهاي جمع آوري و جاسوسي از مزايايي برخوردار است و</a:t>
            </a:r>
            <a:r>
              <a:rPr lang="fa-IR" altLang="fa-IR" sz="1800" b="1" dirty="0" smtClean="0">
                <a:cs typeface="B Zar" panose="00000400000000000000" pitchFamily="2" charset="-78"/>
              </a:rPr>
              <a:t> </a:t>
            </a:r>
            <a:r>
              <a:rPr lang="ar-SA" altLang="fa-IR" sz="1800" b="1" dirty="0" smtClean="0">
                <a:cs typeface="B Zar" panose="00000400000000000000" pitchFamily="2" charset="-78"/>
              </a:rPr>
              <a:t>به</a:t>
            </a:r>
            <a:r>
              <a:rPr lang="fa-IR" altLang="fa-IR" sz="1800" b="1" dirty="0" smtClean="0">
                <a:cs typeface="B Zar" panose="00000400000000000000" pitchFamily="2" charset="-78"/>
              </a:rPr>
              <a:t>         </a:t>
            </a:r>
            <a:r>
              <a:rPr lang="ar-SA" altLang="fa-IR" sz="1800" b="1" dirty="0" smtClean="0">
                <a:cs typeface="B Zar" panose="00000400000000000000" pitchFamily="2" charset="-78"/>
              </a:rPr>
              <a:t> همين دليل به شدت مورد استفاده سرویس های اطلاعاتی قرار می گیرد برخي از مزاياي اين روش عبارت است از:</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a:t>
            </a:r>
            <a:r>
              <a:rPr lang="ar-SA" altLang="fa-IR" sz="1800" b="1" dirty="0" smtClean="0">
                <a:cs typeface="B Zar" panose="00000400000000000000" pitchFamily="2" charset="-78"/>
              </a:rPr>
              <a:t>گسترده </a:t>
            </a:r>
            <a:r>
              <a:rPr lang="fa-IR" altLang="fa-IR" sz="1800" b="1" dirty="0" smtClean="0">
                <a:cs typeface="B Zar" panose="00000400000000000000" pitchFamily="2" charset="-78"/>
              </a:rPr>
              <a:t>نفوذ</a:t>
            </a:r>
            <a:r>
              <a:rPr lang="ar-SA" altLang="fa-IR" sz="1800" b="1" dirty="0" smtClean="0">
                <a:cs typeface="B Zar" panose="00000400000000000000" pitchFamily="2" charset="-78"/>
              </a:rPr>
              <a:t> تلفن</a:t>
            </a:r>
            <a:r>
              <a:rPr lang="fa-IR" altLang="fa-IR" sz="1800" b="1" dirty="0" smtClean="0">
                <a:cs typeface="B Zar" panose="00000400000000000000" pitchFamily="2" charset="-78"/>
              </a:rPr>
              <a:t> در زندگی روزمره،</a:t>
            </a:r>
            <a:r>
              <a:rPr lang="ar-SA" altLang="fa-IR" sz="1800" b="1" dirty="0" smtClean="0">
                <a:cs typeface="B Zar" panose="00000400000000000000" pitchFamily="2" charset="-78"/>
              </a:rPr>
              <a:t> ب</a:t>
            </a:r>
            <a:r>
              <a:rPr lang="fa-IR" altLang="fa-IR" sz="1800" b="1" dirty="0" smtClean="0">
                <a:cs typeface="B Zar" panose="00000400000000000000" pitchFamily="2" charset="-78"/>
              </a:rPr>
              <a:t>ن</a:t>
            </a:r>
            <a:r>
              <a:rPr lang="ar-SA" altLang="fa-IR" sz="1800" b="1" dirty="0" smtClean="0">
                <a:cs typeface="B Zar" panose="00000400000000000000" pitchFamily="2" charset="-78"/>
              </a:rPr>
              <a:t>ا به آمار وزیر مخابرات ضریب نفوذ تلفن همراه</a:t>
            </a:r>
            <a:r>
              <a:rPr lang="fa-IR" altLang="fa-IR" sz="1800" b="1" dirty="0" smtClean="0">
                <a:cs typeface="B Zar" panose="00000400000000000000" pitchFamily="2" charset="-78"/>
              </a:rPr>
              <a:t>   </a:t>
            </a:r>
            <a:r>
              <a:rPr lang="ar-SA" altLang="fa-IR" sz="1800" b="1" dirty="0" smtClean="0">
                <a:cs typeface="B Zar" panose="00000400000000000000" pitchFamily="2" charset="-78"/>
              </a:rPr>
              <a:t>  </a:t>
            </a:r>
            <a:r>
              <a:rPr lang="fa-IR" altLang="fa-IR" sz="1800" b="1" dirty="0" smtClean="0">
                <a:cs typeface="B Zar" panose="00000400000000000000" pitchFamily="2" charset="-78"/>
              </a:rPr>
              <a:t>62</a:t>
            </a:r>
            <a:r>
              <a:rPr lang="ar-SA" altLang="fa-IR" sz="1800" b="1" dirty="0" smtClean="0">
                <a:cs typeface="B Zar" panose="00000400000000000000" pitchFamily="2" charset="-78"/>
              </a:rPr>
              <a:t>/</a:t>
            </a:r>
            <a:r>
              <a:rPr lang="fa-IR" altLang="fa-IR" sz="1800" b="1" dirty="0" smtClean="0">
                <a:cs typeface="B Zar" panose="00000400000000000000" pitchFamily="2" charset="-78"/>
              </a:rPr>
              <a:t>98</a:t>
            </a:r>
            <a:r>
              <a:rPr lang="ar-SA" altLang="fa-IR" sz="1800" b="1" dirty="0" smtClean="0">
                <a:cs typeface="B Zar" panose="00000400000000000000" pitchFamily="2" charset="-78"/>
              </a:rPr>
              <a:t> درصد می باشد یعنی از هر 100 نفر 63 نفر تلفن دارند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    </a:t>
            </a:r>
            <a:r>
              <a:rPr lang="ar-SA" altLang="fa-IR" sz="1800" b="1" dirty="0" smtClean="0">
                <a:cs typeface="B Zar" panose="00000400000000000000" pitchFamily="2" charset="-78"/>
              </a:rPr>
              <a:t>و در تلفن ثابت  ضریب نفوذ </a:t>
            </a:r>
            <a:r>
              <a:rPr lang="fa-IR" altLang="fa-IR" sz="1800" b="1" dirty="0" smtClean="0">
                <a:cs typeface="B Zar" panose="00000400000000000000" pitchFamily="2" charset="-78"/>
              </a:rPr>
              <a:t>34</a:t>
            </a:r>
            <a:r>
              <a:rPr lang="ar-SA" altLang="fa-IR" sz="1800" b="1" dirty="0" smtClean="0">
                <a:cs typeface="B Zar" panose="00000400000000000000" pitchFamily="2" charset="-78"/>
              </a:rPr>
              <a:t>/3</a:t>
            </a:r>
            <a:r>
              <a:rPr lang="fa-IR" altLang="fa-IR" sz="1800" b="1" dirty="0" smtClean="0">
                <a:cs typeface="B Zar" panose="00000400000000000000" pitchFamily="2" charset="-78"/>
              </a:rPr>
              <a:t>1</a:t>
            </a:r>
            <a:r>
              <a:rPr lang="ar-SA" altLang="fa-IR" sz="1800" b="1" dirty="0" smtClean="0">
                <a:cs typeface="B Zar" panose="00000400000000000000" pitchFamily="2" charset="-78"/>
              </a:rPr>
              <a:t> درصد می باشد یعنی از هر 100نفر  34 نفر تلفن ثابت</a:t>
            </a:r>
            <a:r>
              <a:rPr lang="fa-IR" altLang="fa-IR" sz="1800" b="1" dirty="0">
                <a:cs typeface="B Zar" panose="00000400000000000000" pitchFamily="2" charset="-78"/>
              </a:rPr>
              <a:t> </a:t>
            </a:r>
            <a:r>
              <a:rPr lang="ar-SA" altLang="fa-IR" sz="1800" b="1" dirty="0" smtClean="0">
                <a:cs typeface="B Zar" panose="00000400000000000000" pitchFamily="2" charset="-78"/>
              </a:rPr>
              <a:t> دارند نکته آنکه تلفن ثابت معمولا برای خانوار محاسبه می شود </a:t>
            </a:r>
            <a:endParaRPr lang="fa-IR"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1047258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4294967295"/>
          </p:nvPr>
        </p:nvSpPr>
        <p:spPr>
          <a:xfrm>
            <a:off x="1331640" y="123478"/>
            <a:ext cx="7537524" cy="4525963"/>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2-</a:t>
            </a:r>
            <a:r>
              <a:rPr lang="ar-SA" altLang="fa-IR" sz="1800" b="1" dirty="0" smtClean="0">
                <a:cs typeface="B Zar" panose="00000400000000000000" pitchFamily="2" charset="-78"/>
              </a:rPr>
              <a:t>جمع آوري اطلاعات مورد نياز نظر بدون حضور فيزيكي در حوزه حفاظت شده در داخل كشور انجام ميشود كه طبيعي است عدم حضور عوامل جمع آوري كننده  در حوزه هاي حفاظت شده داخل كشور تشكيلات آنها را از ضربه مصون مي دارد لذا خطري متوجه</a:t>
            </a:r>
            <a:r>
              <a:rPr lang="fa-IR" altLang="fa-IR" sz="1800" b="1" dirty="0" smtClean="0">
                <a:cs typeface="B Zar" panose="00000400000000000000" pitchFamily="2" charset="-78"/>
              </a:rPr>
              <a:t>    </a:t>
            </a:r>
            <a:r>
              <a:rPr lang="ar-SA" altLang="fa-IR" sz="1800" b="1" dirty="0" smtClean="0">
                <a:cs typeface="B Zar" panose="00000400000000000000" pitchFamily="2" charset="-78"/>
              </a:rPr>
              <a:t> آنان نيست.</a:t>
            </a:r>
            <a:endParaRPr lang="fa-IR"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3-</a:t>
            </a:r>
            <a:r>
              <a:rPr lang="ar-SA" altLang="fa-IR" sz="1800" b="1" dirty="0" smtClean="0">
                <a:cs typeface="B Zar" panose="00000400000000000000" pitchFamily="2" charset="-78"/>
              </a:rPr>
              <a:t>كم هزينه بودن: روشهاي جاسوسي تلفني نسبت به ساير روشهاي جمع آوري از  هزينه</a:t>
            </a:r>
            <a:r>
              <a:rPr lang="fa-IR" altLang="fa-IR" sz="1800" b="1" dirty="0" smtClean="0">
                <a:cs typeface="B Zar" panose="00000400000000000000" pitchFamily="2" charset="-78"/>
              </a:rPr>
              <a:t>       </a:t>
            </a:r>
            <a:r>
              <a:rPr lang="ar-SA" altLang="fa-IR" sz="1800" b="1" dirty="0" smtClean="0">
                <a:cs typeface="B Zar" panose="00000400000000000000" pitchFamily="2" charset="-78"/>
              </a:rPr>
              <a:t> بسيار كمتري برخوردار است و تنها با برقراري يك ارتباط تلفني هرگونه بهره برداري</a:t>
            </a:r>
            <a:r>
              <a:rPr lang="fa-IR" altLang="fa-IR" sz="1800" b="1" dirty="0" smtClean="0">
                <a:cs typeface="B Zar" panose="00000400000000000000" pitchFamily="2" charset="-78"/>
              </a:rPr>
              <a:t>      </a:t>
            </a:r>
            <a:r>
              <a:rPr lang="ar-SA" altLang="fa-IR" sz="1800" b="1" dirty="0" smtClean="0">
                <a:cs typeface="B Zar" panose="00000400000000000000" pitchFamily="2" charset="-78"/>
              </a:rPr>
              <a:t> ميسر است.</a:t>
            </a:r>
            <a:endParaRPr lang="fa-IR" altLang="fa-IR" sz="1800" b="1" dirty="0" smtClean="0">
              <a:cs typeface="B Zar" panose="00000400000000000000" pitchFamily="2" charset="-78"/>
            </a:endParaRPr>
          </a:p>
          <a:p>
            <a:pPr algn="just" rtl="1">
              <a:lnSpc>
                <a:spcPct val="150000"/>
              </a:lnSpc>
              <a:buNone/>
            </a:pPr>
            <a:r>
              <a:rPr lang="fa-IR" altLang="fa-IR" sz="1800" b="1" dirty="0">
                <a:cs typeface="B Zar" panose="00000400000000000000" pitchFamily="2" charset="-78"/>
              </a:rPr>
              <a:t>4-دريافت سريع وبدون واسطه اطلاعات از هدف وامكان انتقال سريع به مراكز تصميم گيري و نهايتا” بررسي و برنامه ريزي عليه نظام جمهوري اسلامي ايران.</a:t>
            </a: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endParaRPr lang="en-US" altLang="fa-IR" sz="1800" b="1" dirty="0" smtClean="0">
              <a:cs typeface="B Zar" panose="00000400000000000000" pitchFamily="2" charset="-78"/>
            </a:endParaRPr>
          </a:p>
          <a:p>
            <a:pPr algn="just" eaLnBrk="1" hangingPunct="1">
              <a:lnSpc>
                <a:spcPct val="150000"/>
              </a:lnSpc>
            </a:pPr>
            <a:endParaRPr lang="en-US" altLang="fa-IR" sz="1800" b="1" dirty="0" smtClean="0">
              <a:cs typeface="B Zar" panose="00000400000000000000" pitchFamily="2" charset="-78"/>
            </a:endParaRPr>
          </a:p>
          <a:p>
            <a:pPr eaLnBrk="1" hangingPunct="1">
              <a:lnSpc>
                <a:spcPct val="150000"/>
              </a:lnSpc>
            </a:pP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256854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95486"/>
            <a:ext cx="7740352" cy="3831818"/>
          </a:xfrm>
          <a:prstGeom prst="rect">
            <a:avLst/>
          </a:prstGeom>
        </p:spPr>
        <p:txBody>
          <a:bodyPr wrap="square">
            <a:spAutoFit/>
          </a:bodyPr>
          <a:lstStyle/>
          <a:p>
            <a:pPr algn="just" rtl="1">
              <a:lnSpc>
                <a:spcPct val="150000"/>
              </a:lnSpc>
              <a:buNone/>
            </a:pPr>
            <a:r>
              <a:rPr lang="fa-IR" altLang="fa-IR" b="1" dirty="0">
                <a:cs typeface="B Zar" panose="00000400000000000000" pitchFamily="2" charset="-78"/>
              </a:rPr>
              <a:t>5-امكان دسترسي به اطلاعات كليه مراكز وافراد،بدين ترتيب لازم نيست براي آن برنامه ريزي و هزينه كلان مصرف شود. در واقع بهره گيري مقطعي از نيروهاي جمهوري اسلامي ايران </a:t>
            </a:r>
            <a:r>
              <a:rPr lang="fa-IR" altLang="fa-IR" b="1" dirty="0" smtClean="0">
                <a:cs typeface="B Zar" panose="00000400000000000000" pitchFamily="2" charset="-78"/>
              </a:rPr>
              <a:t>           بعنوان </a:t>
            </a:r>
            <a:r>
              <a:rPr lang="fa-IR" altLang="fa-IR" b="1" dirty="0">
                <a:cs typeface="B Zar" panose="00000400000000000000" pitchFamily="2" charset="-78"/>
              </a:rPr>
              <a:t>منابع اطلاعاتي با استفاده از روشهاي فريب باعث افزايش بسيار چشم گير دسترسي </a:t>
            </a:r>
            <a:r>
              <a:rPr lang="fa-IR" altLang="fa-IR" b="1" dirty="0" smtClean="0">
                <a:cs typeface="B Zar" panose="00000400000000000000" pitchFamily="2" charset="-78"/>
              </a:rPr>
              <a:t>هاي    </a:t>
            </a:r>
            <a:r>
              <a:rPr lang="fa-IR" altLang="fa-IR" b="1" dirty="0">
                <a:cs typeface="B Zar" panose="00000400000000000000" pitchFamily="2" charset="-78"/>
              </a:rPr>
              <a:t>اطلاعاتي حريف شده است. </a:t>
            </a:r>
            <a:endParaRPr lang="fa-IR" altLang="fa-IR" b="1" dirty="0" smtClean="0">
              <a:cs typeface="B Zar" panose="00000400000000000000" pitchFamily="2" charset="-78"/>
            </a:endParaRPr>
          </a:p>
          <a:p>
            <a:pPr algn="just" rtl="1">
              <a:lnSpc>
                <a:spcPct val="150000"/>
              </a:lnSpc>
              <a:buNone/>
            </a:pPr>
            <a:r>
              <a:rPr lang="fa-IR" altLang="fa-IR" b="1" dirty="0">
                <a:cs typeface="B Zar" panose="00000400000000000000" pitchFamily="2" charset="-78"/>
              </a:rPr>
              <a:t>6-القاء هرگونه خطرفكري و رهنمود ميسر است: در تماسهاي تخليه تلفني در سوال و </a:t>
            </a:r>
            <a:r>
              <a:rPr lang="fa-IR" altLang="fa-IR" b="1" dirty="0" smtClean="0">
                <a:cs typeface="B Zar" panose="00000400000000000000" pitchFamily="2" charset="-78"/>
              </a:rPr>
              <a:t>جوابها        </a:t>
            </a:r>
            <a:r>
              <a:rPr lang="fa-IR" altLang="fa-IR" b="1" dirty="0">
                <a:cs typeface="B Zar" panose="00000400000000000000" pitchFamily="2" charset="-78"/>
              </a:rPr>
              <a:t>بدون اينكه مخاطب متوجه باشد تماس گيرنده تفكرات و خواسته هاي خود را القاء مي كند.</a:t>
            </a:r>
          </a:p>
          <a:p>
            <a:pPr algn="just" rtl="1">
              <a:lnSpc>
                <a:spcPct val="150000"/>
              </a:lnSpc>
              <a:buNone/>
            </a:pPr>
            <a:r>
              <a:rPr lang="fa-IR" altLang="fa-IR" b="1" dirty="0">
                <a:cs typeface="B Zar" panose="00000400000000000000" pitchFamily="2" charset="-78"/>
              </a:rPr>
              <a:t>7-گرفتن ژست حق به جانب و برخورد از موضع بالاتر توسط تخليه كننده امكان پذير است </a:t>
            </a:r>
            <a:r>
              <a:rPr lang="fa-IR" altLang="fa-IR" b="1" dirty="0" smtClean="0">
                <a:cs typeface="B Zar" panose="00000400000000000000" pitchFamily="2" charset="-78"/>
              </a:rPr>
              <a:t>به   </a:t>
            </a:r>
            <a:r>
              <a:rPr lang="fa-IR" altLang="fa-IR" b="1" dirty="0">
                <a:cs typeface="B Zar" panose="00000400000000000000" pitchFamily="2" charset="-78"/>
              </a:rPr>
              <a:t>اين دليل كه مخاطب طرف را نمي بيند و درست نمي شناسد لذا تخليه كننده از موضع </a:t>
            </a:r>
            <a:r>
              <a:rPr lang="fa-IR" altLang="fa-IR" b="1" dirty="0" smtClean="0">
                <a:cs typeface="B Zar" panose="00000400000000000000" pitchFamily="2" charset="-78"/>
              </a:rPr>
              <a:t>بالاتر     </a:t>
            </a:r>
            <a:r>
              <a:rPr lang="fa-IR" altLang="fa-IR" b="1" dirty="0">
                <a:cs typeface="B Zar" panose="00000400000000000000" pitchFamily="2" charset="-78"/>
              </a:rPr>
              <a:t>برخورد مي كند</a:t>
            </a:r>
          </a:p>
        </p:txBody>
      </p:sp>
    </p:spTree>
    <p:extLst>
      <p:ext uri="{BB962C8B-B14F-4D97-AF65-F5344CB8AC3E}">
        <p14:creationId xmlns:p14="http://schemas.microsoft.com/office/powerpoint/2010/main" val="1778917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8296"/>
            <a:ext cx="7668344" cy="5078313"/>
          </a:xfrm>
          <a:prstGeom prst="rect">
            <a:avLst/>
          </a:prstGeom>
        </p:spPr>
        <p:txBody>
          <a:bodyPr wrap="square">
            <a:spAutoFit/>
          </a:bodyPr>
          <a:lstStyle/>
          <a:p>
            <a:pPr algn="just" rtl="1">
              <a:lnSpc>
                <a:spcPct val="150000"/>
              </a:lnSpc>
            </a:pPr>
            <a:r>
              <a:rPr lang="fa-IR" altLang="fa-IR" b="1" dirty="0">
                <a:cs typeface="B Zar" panose="00000400000000000000" pitchFamily="2" charset="-78"/>
              </a:rPr>
              <a:t>8-</a:t>
            </a:r>
            <a:r>
              <a:rPr lang="ar-SA" altLang="fa-IR" b="1" dirty="0">
                <a:cs typeface="B Zar" panose="00000400000000000000" pitchFamily="2" charset="-78"/>
              </a:rPr>
              <a:t>فريب طرف مخاطب امكان پذير است ؛به جهت اينكه برخوردار چهره به چهره نيست تخليه كننده به راحتي ميتواند خود را به جاي فرد ديگري (شخصيتي واقعي يا غيره واقعي ) معرفي و و اقدام به كسب اطلاعات كند</a:t>
            </a:r>
            <a:r>
              <a:rPr lang="ar-SA" altLang="fa-IR" b="1" dirty="0" smtClean="0">
                <a:cs typeface="B Zar" panose="00000400000000000000" pitchFamily="2" charset="-78"/>
              </a:rPr>
              <a:t>.</a:t>
            </a:r>
            <a:endParaRPr lang="fa-IR" altLang="fa-IR" b="1" dirty="0" smtClean="0">
              <a:cs typeface="B Zar" panose="00000400000000000000" pitchFamily="2" charset="-78"/>
            </a:endParaRPr>
          </a:p>
          <a:p>
            <a:pPr algn="just" rtl="1">
              <a:lnSpc>
                <a:spcPct val="150000"/>
              </a:lnSpc>
            </a:pPr>
            <a:r>
              <a:rPr lang="fa-IR" altLang="fa-IR" b="1" dirty="0">
                <a:cs typeface="B Zar" panose="00000400000000000000" pitchFamily="2" charset="-78"/>
              </a:rPr>
              <a:t>9-سهل الوصول بودن تلفن،با توجه به پيشرفت امكانات ارتباطي و مخابراتي كه اكثر آنها مثل موبايل، تلفن، نمابر ـ مودم و اينترنت براي عموم قابل دسترسي است و با برقراري يك تماس تلفني مي تواند از كليه سرويسهاي اين ابزار استفاده كرد لذا بديهي است طرف مقابل  نيز </a:t>
            </a:r>
            <a:r>
              <a:rPr lang="fa-IR" altLang="fa-IR" b="1" dirty="0" smtClean="0">
                <a:cs typeface="B Zar" panose="00000400000000000000" pitchFamily="2" charset="-78"/>
              </a:rPr>
              <a:t>به      </a:t>
            </a:r>
            <a:r>
              <a:rPr lang="fa-IR" altLang="fa-IR" b="1" dirty="0">
                <a:cs typeface="B Zar" panose="00000400000000000000" pitchFamily="2" charset="-78"/>
              </a:rPr>
              <a:t>اين ابزار دسترسي دارد ودر جهت  جمع آوري از آنها استفاده مي كند.</a:t>
            </a:r>
          </a:p>
          <a:p>
            <a:pPr algn="just" rtl="1">
              <a:lnSpc>
                <a:spcPct val="150000"/>
              </a:lnSpc>
            </a:pPr>
            <a:r>
              <a:rPr lang="fa-IR" altLang="fa-IR" b="1" dirty="0">
                <a:cs typeface="B Zar" panose="00000400000000000000" pitchFamily="2" charset="-78"/>
              </a:rPr>
              <a:t>10-عدم امكان كنترل انبوه ارتباطات مخابراتي: با توجه به حجم انبوه ارتباطات ميسر نيست لذا حريف  نيز با اطلاع از اين مطلب سوء استفاده كرده و اقدام تخليه به تلفني مي كند</a:t>
            </a:r>
            <a:r>
              <a:rPr lang="fa-IR" altLang="fa-IR" b="1" dirty="0" smtClean="0">
                <a:cs typeface="B Zar" panose="00000400000000000000" pitchFamily="2" charset="-78"/>
              </a:rPr>
              <a:t>.</a:t>
            </a:r>
          </a:p>
          <a:p>
            <a:pPr algn="just" rtl="1">
              <a:lnSpc>
                <a:spcPct val="150000"/>
              </a:lnSpc>
            </a:pPr>
            <a:r>
              <a:rPr lang="fa-IR" altLang="fa-IR" b="1" dirty="0">
                <a:cs typeface="B Zar" panose="00000400000000000000" pitchFamily="2" charset="-78"/>
              </a:rPr>
              <a:t>11- عدم توجيه،كم شدن حساسيت يا فراموشي،اعتماد بي جا، مسامحه و سهل </a:t>
            </a:r>
            <a:r>
              <a:rPr lang="fa-IR" altLang="fa-IR" b="1" dirty="0" smtClean="0">
                <a:cs typeface="B Zar" panose="00000400000000000000" pitchFamily="2" charset="-78"/>
              </a:rPr>
              <a:t>انگاري،ساده     </a:t>
            </a:r>
            <a:r>
              <a:rPr lang="fa-IR" altLang="fa-IR" b="1" dirty="0">
                <a:cs typeface="B Zar" panose="00000400000000000000" pitchFamily="2" charset="-78"/>
              </a:rPr>
              <a:t>لوحي، عدم ذكاوت و بعضي ديگر از ضعفهاي تخليه شونده به موفقيت تخليه كننده كمك </a:t>
            </a:r>
            <a:r>
              <a:rPr lang="fa-IR" altLang="fa-IR" b="1" dirty="0" smtClean="0">
                <a:cs typeface="B Zar" panose="00000400000000000000" pitchFamily="2" charset="-78"/>
              </a:rPr>
              <a:t>      مي كند</a:t>
            </a:r>
            <a:endParaRPr lang="fa-IR" altLang="fa-IR" b="1" dirty="0">
              <a:cs typeface="B Zar" panose="00000400000000000000" pitchFamily="2" charset="-78"/>
            </a:endParaRPr>
          </a:p>
        </p:txBody>
      </p:sp>
    </p:spTree>
    <p:extLst>
      <p:ext uri="{BB962C8B-B14F-4D97-AF65-F5344CB8AC3E}">
        <p14:creationId xmlns:p14="http://schemas.microsoft.com/office/powerpoint/2010/main" val="2391624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3848" y="123478"/>
            <a:ext cx="3384376" cy="627534"/>
          </a:xfrm>
        </p:spPr>
        <p:txBody>
          <a:bodyPr/>
          <a:lstStyle/>
          <a:p>
            <a:pPr algn="ctr" eaLnBrk="1" hangingPunct="1">
              <a:defRPr/>
            </a:pPr>
            <a:r>
              <a:rPr lang="ar-SA" sz="2400" dirty="0" smtClean="0">
                <a:solidFill>
                  <a:srgbClr val="0070C0"/>
                </a:solidFill>
                <a:cs typeface="B Titr" pitchFamily="2" charset="-78"/>
              </a:rPr>
              <a:t>عوامل موثر بر تخلیه تلفنی</a:t>
            </a:r>
            <a:r>
              <a:rPr lang="fa-IR" sz="2400" dirty="0" smtClean="0">
                <a:solidFill>
                  <a:srgbClr val="0070C0"/>
                </a:solidFill>
                <a:cs typeface="B Titr" pitchFamily="2" charset="-78"/>
              </a:rPr>
              <a:t> :</a:t>
            </a:r>
            <a:r>
              <a:rPr lang="ar-SA" sz="2400" dirty="0" smtClean="0">
                <a:solidFill>
                  <a:srgbClr val="0070C0"/>
                </a:solidFill>
                <a:cs typeface="B Titr" pitchFamily="2" charset="-78"/>
              </a:rPr>
              <a:t> </a:t>
            </a:r>
            <a:endParaRPr lang="en-US" sz="2400" dirty="0">
              <a:solidFill>
                <a:srgbClr val="0070C0"/>
              </a:solidFill>
              <a:cs typeface="B Titr" pitchFamily="2" charset="-78"/>
            </a:endParaRPr>
          </a:p>
        </p:txBody>
      </p:sp>
      <p:sp>
        <p:nvSpPr>
          <p:cNvPr id="6" name="Content Placeholder 3"/>
          <p:cNvSpPr>
            <a:spLocks noGrp="1"/>
          </p:cNvSpPr>
          <p:nvPr>
            <p:ph sz="half" idx="4294967295"/>
          </p:nvPr>
        </p:nvSpPr>
        <p:spPr>
          <a:xfrm>
            <a:off x="1259632" y="627534"/>
            <a:ext cx="7765491" cy="4643438"/>
          </a:xfrm>
          <a:prstGeom prst="rect">
            <a:avLst/>
          </a:prstGeom>
        </p:spPr>
        <p:txBody>
          <a:bodyPr/>
          <a:lstStyle/>
          <a:p>
            <a:pPr algn="just" rtl="1" eaLnBrk="1" hangingPunct="1">
              <a:buFont typeface="Wingdings 2" panose="05020102010507070707" pitchFamily="18" charset="2"/>
              <a:buNone/>
            </a:pPr>
            <a:r>
              <a:rPr lang="fa-IR" altLang="fa-IR" sz="1800" b="1" dirty="0" smtClean="0">
                <a:solidFill>
                  <a:srgbClr val="FF0000"/>
                </a:solidFill>
                <a:cs typeface="B Zar" panose="00000400000000000000" pitchFamily="2" charset="-78"/>
              </a:rPr>
              <a:t>1- </a:t>
            </a:r>
            <a:r>
              <a:rPr lang="ar-SA" altLang="fa-IR" sz="1800" b="1" dirty="0" smtClean="0">
                <a:solidFill>
                  <a:srgbClr val="FF0000"/>
                </a:solidFill>
                <a:cs typeface="B Zar" panose="00000400000000000000" pitchFamily="2" charset="-78"/>
              </a:rPr>
              <a:t>عوامل فرهنگی  </a:t>
            </a:r>
            <a:endParaRPr lang="en-US" altLang="fa-IR" sz="1800" b="1" dirty="0" smtClean="0">
              <a:solidFill>
                <a:srgbClr val="FF0000"/>
              </a:solidFill>
              <a:cs typeface="B Zar" panose="00000400000000000000" pitchFamily="2" charset="-78"/>
            </a:endParaRPr>
          </a:p>
          <a:p>
            <a:pPr algn="just" rtl="1" eaLnBrk="1" hangingPunct="1"/>
            <a:r>
              <a:rPr lang="ar-SA" altLang="fa-IR" sz="1800" b="1" dirty="0" smtClean="0">
                <a:cs typeface="B Zar" panose="00000400000000000000" pitchFamily="2" charset="-78"/>
              </a:rPr>
              <a:t>گرم بودن روابط با دیگران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حاکمیت فرهنگ شفاهی </a:t>
            </a:r>
            <a:r>
              <a:rPr lang="fa-IR" altLang="fa-IR" sz="1800" b="1" dirty="0" smtClean="0">
                <a:cs typeface="B Zar" panose="00000400000000000000" pitchFamily="2" charset="-78"/>
              </a:rPr>
              <a:t>بر</a:t>
            </a:r>
            <a:r>
              <a:rPr lang="ar-SA" altLang="fa-IR" sz="1800" b="1" dirty="0" smtClean="0">
                <a:cs typeface="B Zar" panose="00000400000000000000" pitchFamily="2" charset="-78"/>
              </a:rPr>
              <a:t> نوشتاری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پرگوئی و اسراف دربکارگیری کلمات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بیان احساسات برای تخلیه شدن</a:t>
            </a:r>
            <a:r>
              <a:rPr lang="fa-IR" altLang="fa-IR" sz="1800" b="1" dirty="0" smtClean="0">
                <a:cs typeface="B Zar" panose="00000400000000000000" pitchFamily="2" charset="-78"/>
              </a:rPr>
              <a:t> (</a:t>
            </a:r>
            <a:r>
              <a:rPr lang="ar-SA" altLang="fa-IR" sz="1800" b="1" dirty="0" smtClean="0">
                <a:cs typeface="B Zar" panose="00000400000000000000" pitchFamily="2" charset="-78"/>
              </a:rPr>
              <a:t>درد دل کردن دنبال سنگ صبور گشتن )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ارزشمند بودن افراد  همه فن حریف دائر المعارف بودن اشخاص </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فرهنگ سیاسی حاکم برروابط قدرت</a:t>
            </a:r>
            <a:r>
              <a:rPr lang="fa-IR" altLang="fa-IR" sz="1800" b="1" dirty="0" smtClean="0">
                <a:cs typeface="B Zar" panose="00000400000000000000" pitchFamily="2" charset="-78"/>
              </a:rPr>
              <a:t> </a:t>
            </a:r>
            <a:r>
              <a:rPr lang="ar-SA" altLang="fa-IR" sz="1800" b="1" dirty="0" smtClean="0">
                <a:cs typeface="B Zar" panose="00000400000000000000" pitchFamily="2" charset="-78"/>
              </a:rPr>
              <a:t>خود را متمایز از دیگران دانستد و فراتر از قانون عمل کردن</a:t>
            </a:r>
            <a:endParaRPr lang="en-US" altLang="fa-IR" sz="1800" b="1" dirty="0" smtClean="0">
              <a:cs typeface="B Zar" panose="00000400000000000000" pitchFamily="2" charset="-78"/>
            </a:endParaRPr>
          </a:p>
          <a:p>
            <a:pPr algn="just" rtl="1" eaLnBrk="1" hangingPunct="1"/>
            <a:r>
              <a:rPr lang="ar-SA" altLang="fa-IR" sz="1800" b="1" dirty="0" smtClean="0">
                <a:cs typeface="B Zar" panose="00000400000000000000" pitchFamily="2" charset="-78"/>
              </a:rPr>
              <a:t>میزان رایج بودن یا نبودن  چاپلوسی ، تملق</a:t>
            </a:r>
            <a:r>
              <a:rPr lang="fa-IR" altLang="fa-IR" sz="1800" b="1" dirty="0" smtClean="0">
                <a:cs typeface="B Zar" panose="00000400000000000000" pitchFamily="2" charset="-78"/>
              </a:rPr>
              <a:t> به افرادذینفوذ</a:t>
            </a:r>
            <a:r>
              <a:rPr lang="ar-SA" altLang="fa-IR" sz="1800" b="1" dirty="0" smtClean="0">
                <a:cs typeface="B Zar" panose="00000400000000000000" pitchFamily="2" charset="-78"/>
              </a:rPr>
              <a:t>در روابط اجتماعی </a:t>
            </a:r>
            <a:endParaRPr lang="en-US" altLang="fa-IR" sz="1800" b="1" dirty="0" smtClean="0">
              <a:cs typeface="B Zar" panose="00000400000000000000" pitchFamily="2" charset="-78"/>
            </a:endParaRPr>
          </a:p>
          <a:p>
            <a:pPr algn="just" rtl="1" eaLnBrk="1" hangingPunct="1"/>
            <a:r>
              <a:rPr lang="fa-IR" altLang="fa-IR" sz="1800" b="1" dirty="0" smtClean="0">
                <a:cs typeface="B Zar" panose="00000400000000000000" pitchFamily="2" charset="-78"/>
              </a:rPr>
              <a:t>شوخی</a:t>
            </a: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125182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sz="half" idx="4294967295"/>
          </p:nvPr>
        </p:nvSpPr>
        <p:spPr>
          <a:xfrm>
            <a:off x="1331640" y="195486"/>
            <a:ext cx="7610103" cy="3024336"/>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solidFill>
                  <a:srgbClr val="FF0000"/>
                </a:solidFill>
                <a:cs typeface="B Zar" panose="00000400000000000000" pitchFamily="2" charset="-78"/>
              </a:rPr>
              <a:t>2- </a:t>
            </a:r>
            <a:r>
              <a:rPr lang="ar-SA" altLang="fa-IR" sz="1800" b="1" dirty="0" smtClean="0">
                <a:solidFill>
                  <a:srgbClr val="FF0000"/>
                </a:solidFill>
                <a:cs typeface="B Zar" panose="00000400000000000000" pitchFamily="2" charset="-78"/>
              </a:rPr>
              <a:t>عوامل شخصیتی </a:t>
            </a:r>
            <a:endParaRPr lang="en-US" altLang="fa-IR" sz="1800" b="1" dirty="0" smtClean="0">
              <a:solidFill>
                <a:srgbClr val="FF0000"/>
              </a:solidFill>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الغا پذیری و زود باوری </a:t>
            </a:r>
            <a:endParaRPr lang="en-US" altLang="fa-IR" sz="1800" b="1" dirty="0" smtClean="0">
              <a:cs typeface="B Zar" panose="00000400000000000000" pitchFamily="2" charset="-78"/>
            </a:endParaRPr>
          </a:p>
          <a:p>
            <a:pPr algn="just" rtl="1" eaLnBrk="1" hangingPunct="1">
              <a:lnSpc>
                <a:spcPct val="150000"/>
              </a:lnSpc>
            </a:pPr>
            <a:r>
              <a:rPr lang="fa-IR" altLang="fa-IR" sz="1800" b="1" dirty="0" smtClean="0">
                <a:cs typeface="B Zar" panose="00000400000000000000" pitchFamily="2" charset="-78"/>
              </a:rPr>
              <a:t>پر</a:t>
            </a:r>
            <a:r>
              <a:rPr lang="ar-SA" altLang="fa-IR" sz="1800" b="1" dirty="0" smtClean="0">
                <a:cs typeface="B Zar" panose="00000400000000000000" pitchFamily="2" charset="-78"/>
              </a:rPr>
              <a:t> حرفی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تعمق روی گفتار</a:t>
            </a:r>
            <a:r>
              <a:rPr lang="fa-IR" altLang="fa-IR" sz="1800" b="1" dirty="0" smtClean="0">
                <a:cs typeface="B Zar" panose="00000400000000000000" pitchFamily="2" charset="-78"/>
              </a:rPr>
              <a:t> نداشتن </a:t>
            </a:r>
            <a:r>
              <a:rPr lang="ar-SA" altLang="fa-IR" sz="1800" b="1" dirty="0" smtClean="0">
                <a:cs typeface="B Zar" panose="00000400000000000000" pitchFamily="2" charset="-78"/>
              </a:rPr>
              <a:t>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فلبداهه پاسخ دادن ( انگلیسی)</a:t>
            </a:r>
            <a:endParaRPr lang="en-US" altLang="fa-IR" sz="1800" b="1" dirty="0" smtClean="0">
              <a:cs typeface="B Zar" panose="00000400000000000000" pitchFamily="2" charset="-78"/>
            </a:endParaRPr>
          </a:p>
          <a:p>
            <a:pPr algn="just" rtl="1" eaLnBrk="1" hangingPunct="1">
              <a:lnSpc>
                <a:spcPct val="150000"/>
              </a:lnSpc>
            </a:pPr>
            <a:r>
              <a:rPr lang="fa-IR" altLang="fa-IR" sz="1800" b="1" dirty="0" smtClean="0">
                <a:cs typeface="B Zar" panose="00000400000000000000" pitchFamily="2" charset="-78"/>
              </a:rPr>
              <a:t>عدم </a:t>
            </a:r>
            <a:r>
              <a:rPr lang="ar-SA" altLang="fa-IR" sz="1800" b="1" dirty="0" smtClean="0">
                <a:cs typeface="B Zar" panose="00000400000000000000" pitchFamily="2" charset="-78"/>
              </a:rPr>
              <a:t>کنترل هیجانات </a:t>
            </a:r>
            <a:endParaRPr lang="en-US" altLang="fa-IR" sz="1800" b="1" dirty="0" smtClean="0">
              <a:cs typeface="B Zar" panose="00000400000000000000" pitchFamily="2" charset="-78"/>
            </a:endParaRPr>
          </a:p>
          <a:p>
            <a:pPr algn="just" eaLnBrk="1" hangingPunct="1">
              <a:lnSpc>
                <a:spcPct val="150000"/>
              </a:lnSpc>
            </a:pPr>
            <a:endParaRPr lang="en-US" altLang="fa-IR" sz="1800" b="1" dirty="0" smtClean="0">
              <a:cs typeface="B Zar" panose="00000400000000000000" pitchFamily="2" charset="-78"/>
            </a:endParaRPr>
          </a:p>
        </p:txBody>
      </p:sp>
      <p:sp>
        <p:nvSpPr>
          <p:cNvPr id="5" name="Content Placeholder 3"/>
          <p:cNvSpPr>
            <a:spLocks noGrp="1"/>
          </p:cNvSpPr>
          <p:nvPr>
            <p:ph sz="half" idx="4294967295"/>
          </p:nvPr>
        </p:nvSpPr>
        <p:spPr>
          <a:xfrm>
            <a:off x="1331640" y="132647"/>
            <a:ext cx="4258816" cy="4525963"/>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solidFill>
                  <a:srgbClr val="FF0000"/>
                </a:solidFill>
                <a:cs typeface="B Zar" panose="00000400000000000000" pitchFamily="2" charset="-78"/>
              </a:rPr>
              <a:t>3- </a:t>
            </a:r>
            <a:r>
              <a:rPr lang="ar-SA" altLang="fa-IR" sz="1800" b="1" dirty="0" smtClean="0">
                <a:solidFill>
                  <a:srgbClr val="FF0000"/>
                </a:solidFill>
                <a:cs typeface="B Zar" panose="00000400000000000000" pitchFamily="2" charset="-78"/>
              </a:rPr>
              <a:t>عوامل سازمانی </a:t>
            </a:r>
            <a:endParaRPr lang="en-US" altLang="fa-IR" sz="1800" b="1" dirty="0" smtClean="0">
              <a:solidFill>
                <a:srgbClr val="FF0000"/>
              </a:solidFill>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کنترل جریان اطلاعات  و ابزارهای در اختیار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میزان تعلق سازمانی افراد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تقید به انجام مقررات سازمانی</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قوانین اجرائی مورد نیاز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ضمانتهای اجرایی لازم </a:t>
            </a:r>
            <a:endParaRPr lang="en-US" altLang="fa-IR" sz="1800" b="1" dirty="0" smtClean="0">
              <a:cs typeface="B Zar" panose="00000400000000000000" pitchFamily="2" charset="-78"/>
            </a:endParaRPr>
          </a:p>
          <a:p>
            <a:pPr algn="just" rtl="1" eaLnBrk="1" hangingPunct="1">
              <a:lnSpc>
                <a:spcPct val="150000"/>
              </a:lnSpc>
            </a:pPr>
            <a:r>
              <a:rPr lang="ar-SA" altLang="fa-IR" sz="1800" b="1" dirty="0" smtClean="0">
                <a:cs typeface="B Zar" panose="00000400000000000000" pitchFamily="2" charset="-78"/>
              </a:rPr>
              <a:t>مناسبات سلسله مراتب سازمانی </a:t>
            </a:r>
            <a:endParaRPr lang="en-US" altLang="fa-IR" sz="1800" b="1" dirty="0" smtClean="0">
              <a:cs typeface="B Zar" panose="00000400000000000000" pitchFamily="2" charset="-78"/>
            </a:endParaRPr>
          </a:p>
          <a:p>
            <a:pPr algn="just" eaLnBrk="1" hangingPunct="1">
              <a:lnSpc>
                <a:spcPct val="150000"/>
              </a:lnSpc>
            </a:pP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317527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83768" y="123478"/>
            <a:ext cx="5021759" cy="843558"/>
          </a:xfrm>
        </p:spPr>
        <p:txBody>
          <a:bodyPr>
            <a:noAutofit/>
          </a:bodyPr>
          <a:lstStyle/>
          <a:p>
            <a:pPr algn="ctr" eaLnBrk="1" hangingPunct="1">
              <a:defRPr/>
            </a:pPr>
            <a:r>
              <a:rPr lang="ar-SA" sz="2800" dirty="0" smtClean="0">
                <a:solidFill>
                  <a:srgbClr val="0070C0"/>
                </a:solidFill>
                <a:cs typeface="B Titr" pitchFamily="2" charset="-78"/>
              </a:rPr>
              <a:t>تکنیک های </a:t>
            </a:r>
            <a:r>
              <a:rPr lang="ar-SA" sz="2800" b="0" dirty="0" smtClean="0">
                <a:solidFill>
                  <a:srgbClr val="0070C0"/>
                </a:solidFill>
                <a:cs typeface="B Titr" pitchFamily="2" charset="-78"/>
              </a:rPr>
              <a:t>تخلیه</a:t>
            </a:r>
            <a:r>
              <a:rPr lang="fa-IR" sz="2800" b="0" dirty="0" smtClean="0">
                <a:solidFill>
                  <a:srgbClr val="0070C0"/>
                </a:solidFill>
                <a:cs typeface="B Titr" pitchFamily="2" charset="-78"/>
              </a:rPr>
              <a:t> :</a:t>
            </a:r>
            <a:r>
              <a:rPr lang="en-US" sz="2800" dirty="0" smtClean="0">
                <a:solidFill>
                  <a:srgbClr val="0070C0"/>
                </a:solidFill>
              </a:rPr>
              <a:t/>
            </a:r>
            <a:br>
              <a:rPr lang="en-US" sz="2800" dirty="0" smtClean="0">
                <a:solidFill>
                  <a:srgbClr val="0070C0"/>
                </a:solidFill>
              </a:rPr>
            </a:br>
            <a:endParaRPr lang="en-US" sz="2800" dirty="0">
              <a:solidFill>
                <a:srgbClr val="0070C0"/>
              </a:solidFill>
            </a:endParaRPr>
          </a:p>
        </p:txBody>
      </p:sp>
      <p:sp>
        <p:nvSpPr>
          <p:cNvPr id="5" name="Content Placeholder 3"/>
          <p:cNvSpPr>
            <a:spLocks noGrp="1"/>
          </p:cNvSpPr>
          <p:nvPr>
            <p:ph sz="half" idx="4294967295"/>
          </p:nvPr>
        </p:nvSpPr>
        <p:spPr>
          <a:xfrm>
            <a:off x="539552" y="617537"/>
            <a:ext cx="8258175" cy="4525963"/>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 </a:t>
            </a:r>
            <a:r>
              <a:rPr lang="ar-SA" altLang="fa-IR" sz="1800" b="1" dirty="0" smtClean="0">
                <a:cs typeface="B Zar" panose="00000400000000000000" pitchFamily="2" charset="-78"/>
              </a:rPr>
              <a:t>شیوه مجادله و مباحثه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ar-SA" altLang="fa-IR" sz="1800" b="1" dirty="0" smtClean="0">
                <a:cs typeface="B Zar" panose="00000400000000000000" pitchFamily="2" charset="-78"/>
              </a:rPr>
              <a:t>الف: روش استقرائی از جز به کل</a:t>
            </a:r>
            <a:endParaRPr lang="fa-IR"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ar-SA" altLang="fa-IR" sz="1800" b="1" dirty="0" smtClean="0">
                <a:cs typeface="B Zar" panose="00000400000000000000" pitchFamily="2" charset="-78"/>
              </a:rPr>
              <a:t>ب: روش قیاسی از کل به جز رسیدن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2- </a:t>
            </a:r>
            <a:r>
              <a:rPr lang="ar-SA" altLang="fa-IR" sz="1800" b="1" dirty="0" smtClean="0">
                <a:cs typeface="B Zar" panose="00000400000000000000" pitchFamily="2" charset="-78"/>
              </a:rPr>
              <a:t>سفسطه و مغلطه  برای دگرگون نشان دادن حقایق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3</a:t>
            </a:r>
            <a:r>
              <a:rPr lang="fa-IR" altLang="fa-IR" sz="1800" b="1" dirty="0">
                <a:cs typeface="B Zar" panose="00000400000000000000" pitchFamily="2" charset="-78"/>
              </a:rPr>
              <a:t>- </a:t>
            </a:r>
            <a:r>
              <a:rPr lang="ar-SA" altLang="fa-IR" sz="1800" b="1" dirty="0">
                <a:cs typeface="B Zar" panose="00000400000000000000" pitchFamily="2" charset="-78"/>
                <a:hlinkClick r:id="rId2" action="ppaction://hlinkfile"/>
              </a:rPr>
              <a:t>شیوه </a:t>
            </a:r>
            <a:r>
              <a:rPr lang="fa-IR" altLang="fa-IR" sz="1800" b="1" dirty="0">
                <a:cs typeface="B Zar" panose="00000400000000000000" pitchFamily="2" charset="-78"/>
                <a:hlinkClick r:id="rId2" action="ppaction://hlinkfile"/>
              </a:rPr>
              <a:t>وعده و وعید</a:t>
            </a:r>
          </a:p>
          <a:p>
            <a:pPr algn="just" rtl="1" eaLnBrk="1" hangingPunct="1">
              <a:lnSpc>
                <a:spcPct val="150000"/>
              </a:lnSpc>
              <a:buFont typeface="Wingdings 2" panose="05020102010507070707" pitchFamily="18" charset="2"/>
              <a:buNone/>
            </a:pPr>
            <a:r>
              <a:rPr lang="fa-IR" altLang="fa-IR" sz="1800" b="1" dirty="0">
                <a:cs typeface="B Zar" panose="00000400000000000000" pitchFamily="2" charset="-78"/>
              </a:rPr>
              <a:t>4- </a:t>
            </a:r>
            <a:r>
              <a:rPr lang="ar-SA" altLang="fa-IR" sz="1800" b="1" dirty="0">
                <a:cs typeface="B Zar" panose="00000400000000000000" pitchFamily="2" charset="-78"/>
              </a:rPr>
              <a:t>تهدید و تطمیع</a:t>
            </a:r>
            <a:endParaRPr lang="en-US" altLang="fa-IR" sz="1800" b="1" dirty="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a:cs typeface="B Zar" panose="00000400000000000000" pitchFamily="2" charset="-78"/>
              </a:rPr>
              <a:t>5- </a:t>
            </a:r>
            <a:r>
              <a:rPr lang="ar-SA" altLang="fa-IR" sz="1800" b="1" dirty="0">
                <a:cs typeface="B Zar" panose="00000400000000000000" pitchFamily="2" charset="-78"/>
                <a:hlinkClick r:id="rId3" action="ppaction://hlinkfile"/>
              </a:rPr>
              <a:t>ایجاد رفاقت و دوستی  </a:t>
            </a:r>
            <a:endParaRPr lang="fa-IR" altLang="fa-IR" sz="1800" b="1" dirty="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6- </a:t>
            </a:r>
            <a:r>
              <a:rPr lang="ar-SA" altLang="fa-IR" sz="1800" b="1" dirty="0" smtClean="0">
                <a:cs typeface="B Zar" panose="00000400000000000000" pitchFamily="2" charset="-78"/>
              </a:rPr>
              <a:t>شیوه سئوالات مکرر و سریع برای تغییر یافته های ذهنی مخاطب</a:t>
            </a: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965040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sz="half" idx="4294967295"/>
          </p:nvPr>
        </p:nvSpPr>
        <p:spPr>
          <a:xfrm>
            <a:off x="683568" y="195486"/>
            <a:ext cx="8258175" cy="4525963"/>
          </a:xfrm>
          <a:prstGeom prst="rect">
            <a:avLst/>
          </a:prstGeom>
        </p:spPr>
        <p:txBody>
          <a:bodyPr/>
          <a:lstStyle/>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7- </a:t>
            </a:r>
            <a:r>
              <a:rPr lang="ar-SA" altLang="fa-IR" sz="1800" b="1" dirty="0" smtClean="0">
                <a:cs typeface="B Zar" panose="00000400000000000000" pitchFamily="2" charset="-78"/>
              </a:rPr>
              <a:t>تکرار مسائل در طول مکالمه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8- </a:t>
            </a:r>
            <a:r>
              <a:rPr lang="ar-SA" altLang="fa-IR" sz="1800" b="1" dirty="0" smtClean="0">
                <a:cs typeface="B Zar" panose="00000400000000000000" pitchFamily="2" charset="-78"/>
              </a:rPr>
              <a:t>فشار روانی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9- </a:t>
            </a:r>
            <a:r>
              <a:rPr lang="ar-SA" altLang="fa-IR" sz="1800" b="1" dirty="0" smtClean="0">
                <a:cs typeface="B Zar" panose="00000400000000000000" pitchFamily="2" charset="-78"/>
              </a:rPr>
              <a:t>یکدستی زدن </a:t>
            </a:r>
            <a:endParaRPr lang="fa-IR"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10- </a:t>
            </a:r>
            <a:r>
              <a:rPr lang="ar-SA" altLang="fa-IR" sz="1800" b="1" dirty="0" smtClean="0">
                <a:cs typeface="B Zar" panose="00000400000000000000" pitchFamily="2" charset="-78"/>
                <a:hlinkClick r:id="rId2" action="ppaction://hlinkfile"/>
              </a:rPr>
              <a:t>شیوه همرنگی و همفکری</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10- </a:t>
            </a:r>
            <a:r>
              <a:rPr lang="ar-SA" altLang="fa-IR" sz="1800" b="1" dirty="0" smtClean="0">
                <a:cs typeface="B Zar" panose="00000400000000000000" pitchFamily="2" charset="-78"/>
              </a:rPr>
              <a:t>شوکه کردن مخاطب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11- </a:t>
            </a:r>
            <a:r>
              <a:rPr lang="ar-SA" altLang="fa-IR" sz="1800" b="1" dirty="0" smtClean="0">
                <a:cs typeface="B Zar" panose="00000400000000000000" pitchFamily="2" charset="-78"/>
              </a:rPr>
              <a:t>اقرار به جهل یا عالم نشان دادن خود</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12-</a:t>
            </a:r>
            <a:r>
              <a:rPr lang="ar-SA" altLang="fa-IR" sz="1800" b="1" dirty="0" smtClean="0">
                <a:cs typeface="B Zar" panose="00000400000000000000" pitchFamily="2" charset="-78"/>
              </a:rPr>
              <a:t>کاریکاتوریزه کردن موضوع ( از کاه کوه ساختن یا برعکس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13- </a:t>
            </a:r>
            <a:r>
              <a:rPr lang="ar-SA" altLang="fa-IR" sz="1800" b="1" dirty="0" smtClean="0">
                <a:cs typeface="B Zar" panose="00000400000000000000" pitchFamily="2" charset="-78"/>
              </a:rPr>
              <a:t>استفاده از صفات خود پسندانه ما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14- </a:t>
            </a:r>
            <a:r>
              <a:rPr lang="ar-SA" altLang="fa-IR" sz="1800" b="1" dirty="0" smtClean="0">
                <a:cs typeface="B Zar" panose="00000400000000000000" pitchFamily="2" charset="-78"/>
              </a:rPr>
              <a:t>تحقیر کردن </a:t>
            </a:r>
            <a:endParaRPr lang="en-US" altLang="fa-IR" sz="1800" b="1" dirty="0" smtClean="0">
              <a:cs typeface="B Zar" panose="00000400000000000000" pitchFamily="2" charset="-78"/>
            </a:endParaRPr>
          </a:p>
          <a:p>
            <a:pPr algn="just" rtl="1" eaLnBrk="1" hangingPunct="1">
              <a:lnSpc>
                <a:spcPct val="150000"/>
              </a:lnSpc>
              <a:buFont typeface="Wingdings 2" panose="05020102010507070707" pitchFamily="18" charset="2"/>
              <a:buNone/>
            </a:pPr>
            <a:r>
              <a:rPr lang="fa-IR" altLang="fa-IR" sz="1800" b="1" dirty="0" smtClean="0">
                <a:cs typeface="B Zar" panose="00000400000000000000" pitchFamily="2" charset="-78"/>
              </a:rPr>
              <a:t>15- </a:t>
            </a:r>
            <a:r>
              <a:rPr lang="ar-SA" altLang="fa-IR" sz="1800" b="1" dirty="0" smtClean="0">
                <a:cs typeface="B Zar" panose="00000400000000000000" pitchFamily="2" charset="-78"/>
              </a:rPr>
              <a:t>تحریک و عصبانی کردن </a:t>
            </a:r>
            <a:endParaRPr lang="en-US" altLang="fa-IR" sz="1800" b="1" dirty="0" smtClean="0">
              <a:cs typeface="B Zar" panose="00000400000000000000" pitchFamily="2" charset="-78"/>
            </a:endParaRPr>
          </a:p>
        </p:txBody>
      </p:sp>
    </p:spTree>
    <p:extLst>
      <p:ext uri="{BB962C8B-B14F-4D97-AF65-F5344CB8AC3E}">
        <p14:creationId xmlns:p14="http://schemas.microsoft.com/office/powerpoint/2010/main" val="2119628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95486"/>
            <a:ext cx="7452320" cy="400110"/>
          </a:xfrm>
          <a:prstGeom prst="rect">
            <a:avLst/>
          </a:prstGeom>
        </p:spPr>
        <p:txBody>
          <a:bodyPr wrap="square">
            <a:spAutoFit/>
          </a:bodyPr>
          <a:lstStyle/>
          <a:p>
            <a:pPr algn="r" rtl="1"/>
            <a:r>
              <a:rPr lang="fa-IR" sz="2000" dirty="0">
                <a:solidFill>
                  <a:srgbClr val="0070C0"/>
                </a:solidFill>
                <a:cs typeface="B Titr" panose="00000700000000000000" pitchFamily="2" charset="-78"/>
              </a:rPr>
              <a:t>برخی از شگرد‌های </a:t>
            </a:r>
            <a:r>
              <a:rPr lang="fa-IR" sz="2000" dirty="0" smtClean="0">
                <a:solidFill>
                  <a:srgbClr val="0070C0"/>
                </a:solidFill>
                <a:cs typeface="B Titr" panose="00000700000000000000" pitchFamily="2" charset="-78"/>
              </a:rPr>
              <a:t>تخلیه </a:t>
            </a:r>
            <a:r>
              <a:rPr lang="fa-IR" sz="2000" dirty="0">
                <a:solidFill>
                  <a:srgbClr val="0070C0"/>
                </a:solidFill>
                <a:cs typeface="B Titr" panose="00000700000000000000" pitchFamily="2" charset="-78"/>
              </a:rPr>
              <a:t>اطلاعاتی با استفاده از </a:t>
            </a:r>
            <a:r>
              <a:rPr lang="fa-IR" sz="2000" dirty="0" smtClean="0">
                <a:solidFill>
                  <a:srgbClr val="0070C0"/>
                </a:solidFill>
                <a:cs typeface="B Titr" panose="00000700000000000000" pitchFamily="2" charset="-78"/>
              </a:rPr>
              <a:t>تلفن :</a:t>
            </a:r>
            <a:endParaRPr lang="en-US" sz="2000" dirty="0">
              <a:solidFill>
                <a:srgbClr val="0070C0"/>
              </a:solidFill>
              <a:cs typeface="B Titr" panose="00000700000000000000" pitchFamily="2" charset="-78"/>
            </a:endParaRPr>
          </a:p>
        </p:txBody>
      </p:sp>
      <p:sp>
        <p:nvSpPr>
          <p:cNvPr id="3" name="Rectangle 2"/>
          <p:cNvSpPr/>
          <p:nvPr/>
        </p:nvSpPr>
        <p:spPr>
          <a:xfrm>
            <a:off x="1331640" y="725091"/>
            <a:ext cx="7488832" cy="3416320"/>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b="1">
                <a:latin typeface="naskh"/>
                <a:cs typeface="B Zar" panose="00000400000000000000" pitchFamily="2" charset="-78"/>
              </a:rPr>
              <a:t>شناسایی اهداف، مراکز و افراد مناسب</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داشتن اطلاعات و آگاهی لازم پیرامون موضوع تخلیه</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با پوشش‌های دولتی، نظامی، قضایی و امنیتی ظاهر خود را معرفی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محل تخلیه را متناسب با موضوع انتخاب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با توجه به فرد طعمه، لحن و ادبیات گویشی متناسب را انتخاب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ابتدای بحث را با موضوعات مورد علاقه تخلیه شونده آغاز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در برخورد با تخلیه شونده، از موضوع بالا برخورد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برای تخلیه عمیق‌تر، نقاط ضعف تخلیه شونده را قبلا جمع‌آوری و احصاء می‌کند.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351923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New Folder\عتبات\jamkaran\jamkaran noorozahra069.jpg"/>
          <p:cNvPicPr>
            <a:picLocks noChangeAspect="1" noChangeArrowheads="1"/>
          </p:cNvPicPr>
          <p:nvPr/>
        </p:nvPicPr>
        <p:blipFill>
          <a:blip r:embed="rId2">
            <a:extLst/>
          </a:blip>
          <a:srcRect/>
          <a:stretch>
            <a:fillRect/>
          </a:stretch>
        </p:blipFill>
        <p:spPr bwMode="auto">
          <a:xfrm>
            <a:off x="0" y="0"/>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660106" y="317026"/>
            <a:ext cx="3888432" cy="623248"/>
          </a:xfrm>
          <a:prstGeom prst="rect">
            <a:avLst/>
          </a:prstGeom>
          <a:noFill/>
        </p:spPr>
        <p:txBody>
          <a:bodyPr>
            <a:spAutoFit/>
          </a:bodyPr>
          <a:lstStyle/>
          <a:p>
            <a:pPr algn="ctr" rtl="1" latinLnBrk="0">
              <a:defRPr/>
            </a:pPr>
            <a:r>
              <a:rPr lang="fa-IR" sz="3450" b="1" kern="0" dirty="0">
                <a:ln w="19050">
                  <a:solidFill>
                    <a:srgbClr val="FFFF00"/>
                  </a:solidFill>
                  <a:prstDash val="solid"/>
                </a:ln>
                <a:solidFill>
                  <a:srgbClr val="00B050"/>
                </a:solidFill>
                <a:effectLst>
                  <a:outerShdw blurRad="41275" dist="20320" dir="1800000" algn="tl" rotWithShape="0">
                    <a:srgbClr val="000000">
                      <a:alpha val="40000"/>
                    </a:srgbClr>
                  </a:outerShdw>
                </a:effectLst>
                <a:cs typeface="B Esfehan" pitchFamily="2" charset="-78"/>
              </a:rPr>
              <a:t>اللّهُمَ عَجّل لِوَلیکَ الفَرَج</a:t>
            </a:r>
            <a:endParaRPr lang="en-US" sz="3450" b="1" kern="0" dirty="0">
              <a:ln w="19050">
                <a:solidFill>
                  <a:srgbClr val="FFFF00"/>
                </a:solidFill>
                <a:prstDash val="solid"/>
              </a:ln>
              <a:solidFill>
                <a:srgbClr val="00B050"/>
              </a:solidFill>
              <a:effectLst>
                <a:outerShdw blurRad="41275" dist="20320" dir="1800000" algn="tl" rotWithShape="0">
                  <a:srgbClr val="000000">
                    <a:alpha val="40000"/>
                  </a:srgbClr>
                </a:outerShdw>
              </a:effectLst>
              <a:cs typeface="B Esfehan" pitchFamily="2" charset="-78"/>
            </a:endParaRPr>
          </a:p>
        </p:txBody>
      </p:sp>
    </p:spTree>
    <p:extLst>
      <p:ext uri="{BB962C8B-B14F-4D97-AF65-F5344CB8AC3E}">
        <p14:creationId xmlns:p14="http://schemas.microsoft.com/office/powerpoint/2010/main" val="2325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95486"/>
            <a:ext cx="7740352" cy="3831818"/>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از خطوط کشوری جهت تماس استفاده می‌کند که کدی شبیه کد ایران دارند. (به </a:t>
            </a:r>
            <a:r>
              <a:rPr lang="fa-IR" b="1" dirty="0" smtClean="0">
                <a:latin typeface="naskh"/>
                <a:cs typeface="B Zar" panose="00000400000000000000" pitchFamily="2" charset="-78"/>
              </a:rPr>
              <a:t>طور      </a:t>
            </a:r>
            <a:r>
              <a:rPr lang="fa-IR" b="1" dirty="0">
                <a:latin typeface="naskh"/>
                <a:cs typeface="B Zar" panose="00000400000000000000" pitchFamily="2" charset="-78"/>
              </a:rPr>
              <a:t>مثال کشور هند با کد ۰۹۱)</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از شیوه تهدید و تطمیع برای در موضع ضعف قرار دادن تخلیه شونده استفاده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درصورتی که تخلیه شونده نسبت به ماهیت تخلیه کننده و پوشش آن پی‌ببرد، تخلیه کننده تا لحظه آخر در موضوع انکار قرار می‌گیرد.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علاوه بر حضور ذهن قوی، از ثبت تمام جزئیات و اطلاعات بدست آمده جهت انجام بهتر ماموریت استفاده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برای دسترسی به اطلاعات مهم‌تر و عادی سازی، برخی اطلاعات مهم تخلیه </a:t>
            </a:r>
            <a:r>
              <a:rPr lang="fa-IR" b="1" dirty="0" smtClean="0">
                <a:latin typeface="naskh"/>
                <a:cs typeface="B Zar" panose="00000400000000000000" pitchFamily="2" charset="-78"/>
              </a:rPr>
              <a:t>  شونده </a:t>
            </a:r>
            <a:r>
              <a:rPr lang="fa-IR" b="1" dirty="0">
                <a:latin typeface="naskh"/>
                <a:cs typeface="B Zar" panose="00000400000000000000" pitchFamily="2" charset="-78"/>
              </a:rPr>
              <a:t>را بی ارزش قلمداد می‌کند.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1973277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95486"/>
            <a:ext cx="7596336" cy="3831818"/>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برای عادی سازی، تخلیه شونده را دعوت و تشویق به حفظ اسرار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برای اینکه موضع یکطرفه در تخلیه شدن حفظ شود، تخلیه کننده اقدام به پرسش‌های </a:t>
            </a:r>
            <a:r>
              <a:rPr lang="fa-IR" b="1" dirty="0" smtClean="0">
                <a:latin typeface="naskh"/>
                <a:cs typeface="B Zar" panose="00000400000000000000" pitchFamily="2" charset="-78"/>
              </a:rPr>
              <a:t>   بدون </a:t>
            </a:r>
            <a:r>
              <a:rPr lang="fa-IR" b="1" dirty="0">
                <a:latin typeface="naskh"/>
                <a:cs typeface="B Zar" panose="00000400000000000000" pitchFamily="2" charset="-78"/>
              </a:rPr>
              <a:t>وقفه می‌کند.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بخشی از هدف خود را تماس با افراد ساده و رده پایین قرار می‌دهد.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برای حفظ ارتباط دوسویه، موضع ایجاد ارتباط صمیمی یکی از شگرد‌های تخلیه کننده </a:t>
            </a:r>
            <a:r>
              <a:rPr lang="fa-IR" b="1" dirty="0" smtClean="0">
                <a:latin typeface="naskh"/>
                <a:cs typeface="B Zar" panose="00000400000000000000" pitchFamily="2" charset="-78"/>
              </a:rPr>
              <a:t>     است</a:t>
            </a:r>
            <a:r>
              <a:rPr lang="fa-IR" b="1" dirty="0">
                <a:latin typeface="naskh"/>
                <a:cs typeface="B Zar" panose="00000400000000000000" pitchFamily="2" charset="-78"/>
              </a:rPr>
              <a:t>.</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برای عادی سازی و عدم ایجاد حساسیت، در مواقعی بحث سر موضوعات مهم را عوض و در فرصت مناسب مجددا موضوع را پی‌میگرد.</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تخلیه کننده عموما از دادن پاسخ طفره می‌رود و سوال را با سوال پاسخ می‌دهد.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2319065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339502"/>
            <a:ext cx="7668344" cy="3000821"/>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b="1" dirty="0" smtClean="0">
                <a:latin typeface="naskh"/>
                <a:cs typeface="B Zar" panose="00000400000000000000" pitchFamily="2" charset="-78"/>
              </a:rPr>
              <a:t>استفاده </a:t>
            </a:r>
            <a:r>
              <a:rPr lang="fa-IR" b="1" dirty="0">
                <a:latin typeface="naskh"/>
                <a:cs typeface="B Zar" panose="00000400000000000000" pitchFamily="2" charset="-78"/>
              </a:rPr>
              <a:t>از پوشش‌هایی که حس‌های مذهبی و عاطفی و حتی صنفی تخلیه کننده را </a:t>
            </a:r>
            <a:r>
              <a:rPr lang="fa-IR" b="1" dirty="0" smtClean="0">
                <a:latin typeface="naskh"/>
                <a:cs typeface="B Zar" panose="00000400000000000000" pitchFamily="2" charset="-78"/>
              </a:rPr>
              <a:t>           برانگیزد</a:t>
            </a:r>
            <a:r>
              <a:rPr lang="fa-IR" b="1" dirty="0">
                <a:latin typeface="naskh"/>
                <a:cs typeface="B Zar" panose="00000400000000000000" pitchFamily="2" charset="-78"/>
              </a:rPr>
              <a:t>. مانند وابستگی به خانواده شهدا</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استفاده از شگردهایی برای همزاد پنداری مانند اتفاق بر سر علاقه یا حمایت از شخص </a:t>
            </a:r>
            <a:r>
              <a:rPr lang="fa-IR" b="1" dirty="0" smtClean="0">
                <a:latin typeface="naskh"/>
                <a:cs typeface="B Zar" panose="00000400000000000000" pitchFamily="2" charset="-78"/>
              </a:rPr>
              <a:t>یا     </a:t>
            </a:r>
            <a:r>
              <a:rPr lang="fa-IR" b="1" dirty="0">
                <a:latin typeface="naskh"/>
                <a:cs typeface="B Zar" panose="00000400000000000000" pitchFamily="2" charset="-78"/>
              </a:rPr>
              <a:t>جریانی</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استفاده از ایرانیان خارج از کشور جهت تخلیه وابستگان آنها</a:t>
            </a:r>
          </a:p>
          <a:p>
            <a:pPr marL="285750" indent="-285750" algn="just" rtl="1">
              <a:lnSpc>
                <a:spcPct val="150000"/>
              </a:lnSpc>
              <a:buFont typeface="Arial" panose="020B0604020202020204" pitchFamily="34" charset="0"/>
              <a:buChar char="•"/>
            </a:pPr>
            <a:r>
              <a:rPr lang="fa-IR" b="1" dirty="0">
                <a:latin typeface="naskh"/>
                <a:cs typeface="B Zar" panose="00000400000000000000" pitchFamily="2" charset="-78"/>
              </a:rPr>
              <a:t>استفاده از معرفی آشنایی با یک شخص واسط که با تخلیه شونده ارتباط دارد برای ایجاد </a:t>
            </a:r>
            <a:r>
              <a:rPr lang="fa-IR" b="1" dirty="0" smtClean="0">
                <a:latin typeface="naskh"/>
                <a:cs typeface="B Zar" panose="00000400000000000000" pitchFamily="2" charset="-78"/>
              </a:rPr>
              <a:t>    حس </a:t>
            </a:r>
            <a:r>
              <a:rPr lang="fa-IR" b="1" dirty="0">
                <a:latin typeface="naskh"/>
                <a:cs typeface="B Zar" panose="00000400000000000000" pitchFamily="2" charset="-78"/>
              </a:rPr>
              <a:t>رابطه امن</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3108881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0461273"/>
              </p:ext>
            </p:extLst>
          </p:nvPr>
        </p:nvGraphicFramePr>
        <p:xfrm>
          <a:off x="1681376" y="915566"/>
          <a:ext cx="7040880" cy="3566161"/>
        </p:xfrm>
        <a:graphic>
          <a:graphicData uri="http://schemas.openxmlformats.org/drawingml/2006/table">
            <a:tbl>
              <a:tblPr firstRow="1" firstCol="1" bandRow="1"/>
              <a:tblGrid>
                <a:gridCol w="2852770">
                  <a:extLst>
                    <a:ext uri="{9D8B030D-6E8A-4147-A177-3AD203B41FA5}">
                      <a16:colId xmlns:a16="http://schemas.microsoft.com/office/drawing/2014/main" val="20000"/>
                    </a:ext>
                  </a:extLst>
                </a:gridCol>
                <a:gridCol w="1942312">
                  <a:extLst>
                    <a:ext uri="{9D8B030D-6E8A-4147-A177-3AD203B41FA5}">
                      <a16:colId xmlns:a16="http://schemas.microsoft.com/office/drawing/2014/main" val="20001"/>
                    </a:ext>
                  </a:extLst>
                </a:gridCol>
                <a:gridCol w="2245798">
                  <a:extLst>
                    <a:ext uri="{9D8B030D-6E8A-4147-A177-3AD203B41FA5}">
                      <a16:colId xmlns:a16="http://schemas.microsoft.com/office/drawing/2014/main" val="20002"/>
                    </a:ext>
                  </a:extLst>
                </a:gridCol>
              </a:tblGrid>
              <a:tr h="607460">
                <a:tc>
                  <a:txBody>
                    <a:bodyPr/>
                    <a:lstStyle/>
                    <a:p>
                      <a:pPr marL="0" marR="0" algn="ctr" rtl="1">
                        <a:lnSpc>
                          <a:spcPct val="115000"/>
                        </a:lnSpc>
                        <a:spcBef>
                          <a:spcPts val="0"/>
                        </a:spcBef>
                        <a:spcAft>
                          <a:spcPts val="0"/>
                        </a:spcAft>
                      </a:pPr>
                      <a:r>
                        <a:rPr lang="ar-SA" sz="1400" b="1" dirty="0">
                          <a:solidFill>
                            <a:schemeClr val="tx1"/>
                          </a:solidFill>
                          <a:effectLst/>
                          <a:latin typeface="BYekan-light"/>
                          <a:ea typeface="Times New Roman" panose="02020603050405020304" pitchFamily="18" charset="0"/>
                          <a:cs typeface="B Titr" panose="00000700000000000000" pitchFamily="2" charset="-78"/>
                        </a:rPr>
                        <a:t>موضوع و اطلاعات مورد نیاز</a:t>
                      </a:r>
                      <a:endParaRPr lang="en-U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lgn="ctr" rtl="1">
                        <a:lnSpc>
                          <a:spcPct val="115000"/>
                        </a:lnSpc>
                        <a:spcBef>
                          <a:spcPts val="0"/>
                        </a:spcBef>
                        <a:spcAft>
                          <a:spcPts val="0"/>
                        </a:spcAft>
                      </a:pPr>
                      <a:r>
                        <a:rPr lang="ar-SA" sz="1400" b="1" dirty="0">
                          <a:solidFill>
                            <a:schemeClr val="tx1"/>
                          </a:solidFill>
                          <a:effectLst/>
                          <a:latin typeface="BYekan-light"/>
                          <a:ea typeface="Times New Roman" panose="02020603050405020304" pitchFamily="18" charset="0"/>
                          <a:cs typeface="B Titr" panose="00000700000000000000" pitchFamily="2" charset="-78"/>
                        </a:rPr>
                        <a:t>مراکز و افراد مورد تخلیه</a:t>
                      </a:r>
                      <a:endParaRPr lang="en-U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lgn="ctr" rtl="1">
                        <a:lnSpc>
                          <a:spcPct val="115000"/>
                        </a:lnSpc>
                        <a:spcBef>
                          <a:spcPts val="0"/>
                        </a:spcBef>
                        <a:spcAft>
                          <a:spcPts val="0"/>
                        </a:spcAft>
                      </a:pPr>
                      <a:r>
                        <a:rPr lang="ar-SA" sz="1400" b="1" dirty="0">
                          <a:solidFill>
                            <a:schemeClr val="tx1"/>
                          </a:solidFill>
                          <a:effectLst/>
                          <a:latin typeface="BYekan-light"/>
                          <a:ea typeface="Times New Roman" panose="02020603050405020304" pitchFamily="18" charset="0"/>
                          <a:cs typeface="B Titr" panose="00000700000000000000" pitchFamily="2" charset="-78"/>
                        </a:rPr>
                        <a:t>پوشش</a:t>
                      </a:r>
                      <a:endParaRPr lang="en-U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328741">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اطلاعات فرمانده‌هان رزمایش پدافند هوایی</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dirty="0">
                          <a:solidFill>
                            <a:schemeClr val="tx1"/>
                          </a:solidFill>
                          <a:effectLst/>
                          <a:latin typeface="BYekan-light"/>
                          <a:ea typeface="Times New Roman" panose="02020603050405020304" pitchFamily="18" charset="0"/>
                          <a:cs typeface="B Zar" panose="00000400000000000000" pitchFamily="2" charset="-78"/>
                        </a:rPr>
                        <a:t>قرارگاه پدافند هوایی</a:t>
                      </a:r>
                      <a:endParaRPr lang="en-U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سردار احمدی از ستاد کل</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657490">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صحبت‌های وزیر اطلاعات در جلسه با علمای کردستان</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امام جمعه شهرستان سنندج</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ایمانی از شورای فرهنگی ریاست جمهوری</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10002"/>
                  </a:ext>
                </a:extLst>
              </a:tr>
              <a:tr h="657490">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اطلاعات همراهان وزیر دفاع در سفر به کشور</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صنایع دفاع</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اکبری از وزارت خارجه</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r h="657490">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برخی اطلاعات ارائه نشده پیرامون علت خودسوزی زنان در پژوهش آن حوزه</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حوزه علمیه حضرت زهرا(س)</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هلاکویان از نهاد رهبری در دانشگاه‌ها</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10004"/>
                  </a:ext>
                </a:extLst>
              </a:tr>
              <a:tr h="657490">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اطلاعات در خصوص سفر خلبان مذکور وهمکاران به سفر مکه و زمان و جزئیات</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a:solidFill>
                            <a:schemeClr val="tx1"/>
                          </a:solidFill>
                          <a:effectLst/>
                          <a:latin typeface="BYekan-light"/>
                          <a:ea typeface="Times New Roman" panose="02020603050405020304" pitchFamily="18" charset="0"/>
                          <a:cs typeface="B Zar" panose="00000400000000000000" pitchFamily="2" charset="-78"/>
                        </a:rPr>
                        <a:t>منزل یکی از خلبانان شرکت کننده در بمباران مقر منافقین</a:t>
                      </a:r>
                      <a:endParaRPr lang="en-US"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rtl="1">
                        <a:lnSpc>
                          <a:spcPct val="115000"/>
                        </a:lnSpc>
                        <a:spcBef>
                          <a:spcPts val="0"/>
                        </a:spcBef>
                        <a:spcAft>
                          <a:spcPts val="0"/>
                        </a:spcAft>
                      </a:pPr>
                      <a:r>
                        <a:rPr lang="ar-SA" sz="1400" b="1" dirty="0">
                          <a:solidFill>
                            <a:schemeClr val="tx1"/>
                          </a:solidFill>
                          <a:effectLst/>
                          <a:latin typeface="BYekan-light"/>
                          <a:ea typeface="Times New Roman" panose="02020603050405020304" pitchFamily="18" charset="0"/>
                          <a:cs typeface="B Zar" panose="00000400000000000000" pitchFamily="2" charset="-78"/>
                        </a:rPr>
                        <a:t>عقیدتی سیاسی ستاد کل نیروهای مسلح</a:t>
                      </a:r>
                      <a:endParaRPr lang="en-US"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1475656" y="267494"/>
            <a:ext cx="7452320" cy="400110"/>
          </a:xfrm>
          <a:prstGeom prst="rect">
            <a:avLst/>
          </a:prstGeom>
        </p:spPr>
        <p:txBody>
          <a:bodyPr wrap="square">
            <a:spAutoFit/>
          </a:bodyPr>
          <a:lstStyle/>
          <a:p>
            <a:pPr algn="ctr" rtl="1"/>
            <a:r>
              <a:rPr lang="fa-IR" sz="2000" dirty="0" smtClean="0">
                <a:solidFill>
                  <a:srgbClr val="0070C0"/>
                </a:solidFill>
                <a:cs typeface="B Titr" panose="00000700000000000000" pitchFamily="2" charset="-78"/>
              </a:rPr>
              <a:t>نمونه ای از پوشش های مورد استفاده :</a:t>
            </a:r>
            <a:endParaRPr lang="en-US" sz="2000" dirty="0">
              <a:solidFill>
                <a:srgbClr val="0070C0"/>
              </a:solidFill>
              <a:cs typeface="B Titr" panose="00000700000000000000" pitchFamily="2" charset="-78"/>
            </a:endParaRPr>
          </a:p>
        </p:txBody>
      </p:sp>
    </p:spTree>
    <p:extLst>
      <p:ext uri="{BB962C8B-B14F-4D97-AF65-F5344CB8AC3E}">
        <p14:creationId xmlns:p14="http://schemas.microsoft.com/office/powerpoint/2010/main" val="156985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3921" y="123478"/>
            <a:ext cx="5524269" cy="461665"/>
          </a:xfrm>
          <a:prstGeom prst="rect">
            <a:avLst/>
          </a:prstGeom>
        </p:spPr>
        <p:txBody>
          <a:bodyPr wrap="none">
            <a:spAutoFit/>
          </a:bodyPr>
          <a:lstStyle/>
          <a:p>
            <a:pPr algn="r" rtl="1"/>
            <a:r>
              <a:rPr lang="fa-IR" sz="2400" b="1" dirty="0">
                <a:solidFill>
                  <a:srgbClr val="0070C0"/>
                </a:solidFill>
                <a:latin typeface="naskh"/>
                <a:cs typeface="B Titr" panose="00000700000000000000" pitchFamily="2" charset="-78"/>
              </a:rPr>
              <a:t>راه‌های مبارزه با تخلیه تلفنی و تلفن‌های </a:t>
            </a:r>
            <a:r>
              <a:rPr lang="fa-IR" sz="2400" b="1" dirty="0" smtClean="0">
                <a:solidFill>
                  <a:srgbClr val="0070C0"/>
                </a:solidFill>
                <a:latin typeface="naskh"/>
                <a:cs typeface="B Titr" panose="00000700000000000000" pitchFamily="2" charset="-78"/>
              </a:rPr>
              <a:t>مشکوک :</a:t>
            </a:r>
            <a:endParaRPr lang="en-US" sz="2400" dirty="0">
              <a:solidFill>
                <a:srgbClr val="0070C0"/>
              </a:solidFill>
              <a:cs typeface="B Titr" panose="00000700000000000000" pitchFamily="2" charset="-78"/>
            </a:endParaRPr>
          </a:p>
        </p:txBody>
      </p:sp>
      <p:sp>
        <p:nvSpPr>
          <p:cNvPr id="3" name="Rectangle 2"/>
          <p:cNvSpPr/>
          <p:nvPr/>
        </p:nvSpPr>
        <p:spPr>
          <a:xfrm>
            <a:off x="1259631" y="585143"/>
            <a:ext cx="7632848" cy="4247317"/>
          </a:xfrm>
          <a:prstGeom prst="rect">
            <a:avLst/>
          </a:prstGeom>
        </p:spPr>
        <p:txBody>
          <a:bodyPr wrap="square">
            <a:spAutoFit/>
          </a:bodyPr>
          <a:lstStyle/>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کم کردن صحبت با تلفن در تماس با افراد ناشناخته</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تاجای ممکن از پاسخ تلفنی به سوالات غیرطبیعی به هرفرد با هرپوششی امتناع کنیم. </a:t>
            </a:r>
            <a:r>
              <a:rPr lang="fa-IR" b="1" dirty="0" smtClean="0">
                <a:latin typeface="naskh"/>
                <a:cs typeface="B Zar" panose="00000400000000000000" pitchFamily="2" charset="-78"/>
              </a:rPr>
              <a:t>اگر      </a:t>
            </a:r>
            <a:r>
              <a:rPr lang="fa-IR" b="1" dirty="0">
                <a:latin typeface="naskh"/>
                <a:cs typeface="B Zar" panose="00000400000000000000" pitchFamily="2" charset="-78"/>
              </a:rPr>
              <a:t>هویت ادعایی فرد حقیقی باشد، ازکانال‌های تعریف‌شده قانونی باید استفاده نماید.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به این موضوع باور داشته باشید که عدم همکاری شما در پاسخ به افراد با هویت جعلی یا </a:t>
            </a:r>
            <a:r>
              <a:rPr lang="fa-IR" b="1" dirty="0" smtClean="0">
                <a:latin typeface="naskh"/>
                <a:cs typeface="B Zar" panose="00000400000000000000" pitchFamily="2" charset="-78"/>
              </a:rPr>
              <a:t>    واقعی</a:t>
            </a:r>
            <a:r>
              <a:rPr lang="fa-IR" b="1" dirty="0">
                <a:latin typeface="naskh"/>
                <a:cs typeface="B Zar" panose="00000400000000000000" pitchFamily="2" charset="-78"/>
              </a:rPr>
              <a:t>، امری قانونی بوده وقانون اجازه مواخذه شما به دلیل این عدم همکاری را نخواهد داشت.</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در صورت دریافت تماس مشکوک، به رده‌های حراستی یا حفاظتی محل مورد </a:t>
            </a:r>
            <a:r>
              <a:rPr lang="fa-IR" b="1" dirty="0" smtClean="0">
                <a:latin typeface="naskh"/>
                <a:cs typeface="B Zar" panose="00000400000000000000" pitchFamily="2" charset="-78"/>
              </a:rPr>
              <a:t>ادعای         </a:t>
            </a:r>
            <a:r>
              <a:rPr lang="fa-IR" b="1" dirty="0">
                <a:latin typeface="naskh"/>
                <a:cs typeface="B Zar" panose="00000400000000000000" pitchFamily="2" charset="-78"/>
              </a:rPr>
              <a:t>فعالیت تخلیه شونده مراتب را اطلاع دهید.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تا کسی را نشناخته‎ایم واطمینان حاصل نکرده‌ایم به هیچ سؤالی پاسخ ندهیم</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هیچ‌گونه مسائل و اطلاعات طبقه‌بندی شده را به صورت تلفنی بازگو نکنیم</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291104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95486"/>
            <a:ext cx="7596336" cy="4247317"/>
          </a:xfrm>
          <a:prstGeom prst="rect">
            <a:avLst/>
          </a:prstGeom>
        </p:spPr>
        <p:txBody>
          <a:bodyPr wrap="square">
            <a:spAutoFit/>
          </a:bodyPr>
          <a:lstStyle/>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حتی‌الامکان از پاسخ‌گویی تلفن به وسیله کودکان جلوگیری کنیم</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آموزش‌های لازم به کودکان و اعضای خانواده داده شود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نسبت به مبداء تماس‌ها حساسیت داشته باشید و کد محل تماس گیرنده را با دقت ملاحظه کنید.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به هرحال تخلیه تلفنی روشی است نه چندان نوین که کاربرد بسیاری در خصوص </a:t>
            </a:r>
            <a:r>
              <a:rPr lang="fa-IR" b="1" dirty="0" smtClean="0">
                <a:latin typeface="naskh"/>
                <a:cs typeface="B Zar" panose="00000400000000000000" pitchFamily="2" charset="-78"/>
              </a:rPr>
              <a:t>مسائل   </a:t>
            </a:r>
            <a:r>
              <a:rPr lang="fa-IR" b="1" dirty="0">
                <a:latin typeface="naskh"/>
                <a:cs typeface="B Zar" panose="00000400000000000000" pitchFamily="2" charset="-78"/>
              </a:rPr>
              <a:t>امنیتی و اطلاعاتی کشور دارد و ممکن است گاهی اوقات هر یک از ما نیز جزئی از پازل تهیه شده دشمنان، جهت دریافت اطلاعات باشیم.</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اساس جاسوسی تلفنی بر غفلت و فریب است، مواظب غفلت خود و فریبکاری دشمن </a:t>
            </a:r>
            <a:r>
              <a:rPr lang="fa-IR" b="1" dirty="0" smtClean="0">
                <a:latin typeface="naskh"/>
                <a:cs typeface="B Zar" panose="00000400000000000000" pitchFamily="2" charset="-78"/>
              </a:rPr>
              <a:t>      باشید</a:t>
            </a:r>
            <a:r>
              <a:rPr lang="fa-IR" b="1" dirty="0">
                <a:latin typeface="naskh"/>
                <a:cs typeface="B Zar" panose="00000400000000000000" pitchFamily="2" charset="-78"/>
              </a:rPr>
              <a:t>.</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بهتر است صحبت کردن با تلفن را کم و کوتاه نمائید.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2916096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95486"/>
            <a:ext cx="7524328" cy="3416320"/>
          </a:xfrm>
          <a:prstGeom prst="rect">
            <a:avLst/>
          </a:prstGeom>
        </p:spPr>
        <p:txBody>
          <a:bodyPr wrap="square">
            <a:spAutoFit/>
          </a:bodyPr>
          <a:lstStyle/>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هنگام استفاده از تلفن به این موضوع بیندیشیم که نفر سومی در حال شنیدن مکالمه است.</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همواره تلاش نمایید که مطالب مهم و دارای طبقه بندی حفاظتی را از طریق تلفن بازگو نکنید.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تا جای ممکن از پاسخ گویی تلفن به وسیله کودکان جلوگیری نمائیم.</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آموزش‏های لازم به کودکان و اعضای خانواده داده شود تا به هیچ عنوان شماره تلفن یا آدرسی را به هنگام صحبت با تلفن بازگو نکنند</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از ارائه شماره تلفنهای غیرعمومی به افراد ناشناس خودداری کنید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2808792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11510"/>
            <a:ext cx="7524328" cy="3000821"/>
          </a:xfrm>
          <a:prstGeom prst="rect">
            <a:avLst/>
          </a:prstGeom>
        </p:spPr>
        <p:txBody>
          <a:bodyPr wrap="square">
            <a:spAutoFit/>
          </a:bodyPr>
          <a:lstStyle/>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یکی از راه های پیشگیری از جاسوسی تلفنی، رعایت اصل حیطه بندی است، با رعایت این اصل، هرکس اطلاعاتی را در اختیار دارد، که در راستای وظایف شغلی خود به آن نیازمند است. پس تا شخصی را نشناخته ایم و اطمینان حاصل ننموده ایم، به هیچ سئوالی پاسخ ندهیم.</a:t>
            </a:r>
          </a:p>
          <a:p>
            <a:pPr marL="285750" indent="-285750" algn="just" rtl="1">
              <a:lnSpc>
                <a:spcPct val="150000"/>
              </a:lnSpc>
              <a:buFont typeface="Wingdings" panose="05000000000000000000" pitchFamily="2" charset="2"/>
              <a:buChar char="ü"/>
            </a:pPr>
            <a:r>
              <a:rPr lang="fa-IR" b="1" dirty="0">
                <a:latin typeface="naskh"/>
                <a:cs typeface="B Zar" panose="00000400000000000000" pitchFamily="2" charset="-78"/>
              </a:rPr>
              <a:t>لازمه مقابله با عناصر جاسوسی تلفنی، بدخُلقی و تندگویی با تماس گیرندگان نیست، بلکه ضمن هوشیاری و دقت در پاسخ به سؤالات، میتوان اصول اخلاقی را نیز به طور کامل رعایت کرد.</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4054842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67494"/>
            <a:ext cx="7550695" cy="4515966"/>
          </a:xfrm>
          <a:prstGeom prst="rect">
            <a:avLst/>
          </a:prstGeom>
        </p:spPr>
      </p:pic>
    </p:spTree>
    <p:extLst>
      <p:ext uri="{BB962C8B-B14F-4D97-AF65-F5344CB8AC3E}">
        <p14:creationId xmlns:p14="http://schemas.microsoft.com/office/powerpoint/2010/main" val="3480662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339502"/>
            <a:ext cx="4572000" cy="954107"/>
          </a:xfrm>
          <a:prstGeom prst="rect">
            <a:avLst/>
          </a:prstGeom>
        </p:spPr>
        <p:txBody>
          <a:bodyPr>
            <a:spAutoFit/>
          </a:bodyPr>
          <a:lstStyle/>
          <a:p>
            <a:pPr algn="ctr"/>
            <a:r>
              <a:rPr lang="fa-IR" sz="2800" dirty="0">
                <a:solidFill>
                  <a:srgbClr val="0070C0"/>
                </a:solidFill>
                <a:cs typeface="B Titr" panose="00000700000000000000" pitchFamily="2" charset="-78"/>
              </a:rPr>
              <a:t>تلفن </a:t>
            </a:r>
            <a:r>
              <a:rPr lang="fa-IR" sz="2800" dirty="0" smtClean="0">
                <a:solidFill>
                  <a:srgbClr val="0070C0"/>
                </a:solidFill>
                <a:cs typeface="B Titr" panose="00000700000000000000" pitchFamily="2" charset="-78"/>
              </a:rPr>
              <a:t>همراه</a:t>
            </a:r>
            <a:endParaRPr lang="fa-IR" sz="2800" dirty="0">
              <a:solidFill>
                <a:srgbClr val="0070C0"/>
              </a:solidFill>
              <a:cs typeface="B Titr" panose="00000700000000000000" pitchFamily="2" charset="-78"/>
            </a:endParaRPr>
          </a:p>
          <a:p>
            <a:pPr algn="ctr"/>
            <a:endParaRPr lang="fa-IR" sz="2800" dirty="0">
              <a:solidFill>
                <a:srgbClr val="0070C0"/>
              </a:solidFill>
              <a:cs typeface="B Titr" panose="00000700000000000000" pitchFamily="2" charset="-78"/>
            </a:endParaRPr>
          </a:p>
        </p:txBody>
      </p:sp>
      <p:sp>
        <p:nvSpPr>
          <p:cNvPr id="3" name="Rectangle 2"/>
          <p:cNvSpPr/>
          <p:nvPr/>
        </p:nvSpPr>
        <p:spPr>
          <a:xfrm>
            <a:off x="1403648" y="1140589"/>
            <a:ext cx="7488832" cy="3831818"/>
          </a:xfrm>
          <a:prstGeom prst="rect">
            <a:avLst/>
          </a:prstGeom>
        </p:spPr>
        <p:txBody>
          <a:bodyPr wrap="square">
            <a:spAutoFit/>
          </a:bodyPr>
          <a:lstStyle/>
          <a:p>
            <a:pPr algn="just" rtl="1">
              <a:lnSpc>
                <a:spcPct val="150000"/>
              </a:lnSpc>
            </a:pPr>
            <a:r>
              <a:rPr lang="fa-IR" b="1" dirty="0">
                <a:cs typeface="B Zar" panose="00000400000000000000" pitchFamily="2" charset="-78"/>
              </a:rPr>
              <a:t>طبق تحقيقات سازمان هاي اطلاعاتي كشور‏ هاي مختلف ثابت گرديده است كه تلفن </a:t>
            </a:r>
            <a:r>
              <a:rPr lang="fa-IR" b="1" dirty="0" smtClean="0">
                <a:cs typeface="B Zar" panose="00000400000000000000" pitchFamily="2" charset="-78"/>
              </a:rPr>
              <a:t>هاي    </a:t>
            </a:r>
            <a:r>
              <a:rPr lang="fa-IR" b="1" dirty="0">
                <a:cs typeface="B Zar" panose="00000400000000000000" pitchFamily="2" charset="-78"/>
              </a:rPr>
              <a:t>همراه ساخته شده توسط كارخانه هاي مختلف داراي يك حافظه‏ي مخفي با ظرفيت </a:t>
            </a:r>
            <a:r>
              <a:rPr lang="fa-IR" b="1" dirty="0" smtClean="0">
                <a:cs typeface="B Zar" panose="00000400000000000000" pitchFamily="2" charset="-78"/>
              </a:rPr>
              <a:t>بالا     </a:t>
            </a:r>
            <a:r>
              <a:rPr lang="fa-IR" b="1" dirty="0">
                <a:cs typeface="B Zar" panose="00000400000000000000" pitchFamily="2" charset="-78"/>
              </a:rPr>
              <a:t>جهت ضبط مكالمات و يك وسيله اي شبيه سيم كارت به صورت مخفي جهت ارائه اطلاعات گوشي مورد نظر به كشور‏ هاي سازنده در مواقع خاص است و تلفن هاي همراه داراي </a:t>
            </a:r>
            <a:r>
              <a:rPr lang="fa-IR" b="1" dirty="0" smtClean="0">
                <a:cs typeface="B Zar" panose="00000400000000000000" pitchFamily="2" charset="-78"/>
              </a:rPr>
              <a:t>     نوعي </a:t>
            </a:r>
            <a:r>
              <a:rPr lang="fa-IR" b="1" dirty="0">
                <a:cs typeface="B Zar" panose="00000400000000000000" pitchFamily="2" charset="-78"/>
              </a:rPr>
              <a:t>باطري بسيار ريز با عمر دست كم 50  ساله است كه در مواقع حساس و مورد نياز براي كشور ها و سيستم هاي اطلاعاتي ناظر بر ساخت اين گوشي ها اطلاعات ارسال خواهد نمود</a:t>
            </a:r>
            <a:r>
              <a:rPr lang="fa-IR" b="1" dirty="0" smtClean="0">
                <a:cs typeface="B Zar" panose="00000400000000000000" pitchFamily="2" charset="-78"/>
              </a:rPr>
              <a:t>.</a:t>
            </a:r>
          </a:p>
          <a:p>
            <a:pPr algn="just" rtl="1">
              <a:lnSpc>
                <a:spcPct val="150000"/>
              </a:lnSpc>
            </a:pPr>
            <a:r>
              <a:rPr lang="fa-IR" b="1" dirty="0">
                <a:cs typeface="B Zar" panose="00000400000000000000" pitchFamily="2" charset="-78"/>
              </a:rPr>
              <a:t>شاهد مثال اين قضيه نيز زماني است كه به هر دليل گوشي خود را گم كرده و از مخابرات تقاضاي يافتنش را داشته باشيد، كه با رعايت جميع شرايط، گوشي شما در صورت خاموش </a:t>
            </a:r>
            <a:r>
              <a:rPr lang="fa-IR" b="1" dirty="0" smtClean="0">
                <a:cs typeface="B Zar" panose="00000400000000000000" pitchFamily="2" charset="-78"/>
              </a:rPr>
              <a:t>  بودن </a:t>
            </a:r>
            <a:r>
              <a:rPr lang="fa-IR" b="1" dirty="0">
                <a:cs typeface="B Zar" panose="00000400000000000000" pitchFamily="2" charset="-78"/>
              </a:rPr>
              <a:t>نيز پيدا خواهد شد.</a:t>
            </a:r>
            <a:endParaRPr lang="en-US" b="1" dirty="0">
              <a:cs typeface="B Zar" panose="00000400000000000000" pitchFamily="2" charset="-78"/>
            </a:endParaRPr>
          </a:p>
        </p:txBody>
      </p:sp>
    </p:spTree>
    <p:extLst>
      <p:ext uri="{BB962C8B-B14F-4D97-AF65-F5344CB8AC3E}">
        <p14:creationId xmlns:p14="http://schemas.microsoft.com/office/powerpoint/2010/main" val="22226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1064" y="411510"/>
            <a:ext cx="4017445" cy="1107996"/>
          </a:xfrm>
          <a:prstGeom prst="rect">
            <a:avLst/>
          </a:prstGeom>
          <a:noFill/>
        </p:spPr>
        <p:txBody>
          <a:bodyPr wrap="none" lIns="91440" tIns="45720" rIns="91440" bIns="45720">
            <a:spAutoFit/>
          </a:bodyPr>
          <a:lstStyle/>
          <a:p>
            <a:pPr algn="ctr"/>
            <a:r>
              <a:rPr lang="fa-IR" sz="6600" b="1" cap="none" spc="0" dirty="0" smtClean="0">
                <a:ln w="22225">
                  <a:solidFill>
                    <a:schemeClr val="tx1"/>
                  </a:solidFill>
                  <a:prstDash val="solid"/>
                </a:ln>
                <a:solidFill>
                  <a:schemeClr val="accent6">
                    <a:lumMod val="75000"/>
                  </a:schemeClr>
                </a:solidFill>
                <a:effectLst/>
                <a:cs typeface="B Jadid" panose="00000700000000000000" pitchFamily="2" charset="-78"/>
              </a:rPr>
              <a:t>تخلیه تلفنی</a:t>
            </a:r>
            <a:endParaRPr lang="en-US" sz="6600" b="1" cap="none" spc="0" dirty="0">
              <a:ln w="22225">
                <a:solidFill>
                  <a:schemeClr val="tx1"/>
                </a:solidFill>
                <a:prstDash val="solid"/>
              </a:ln>
              <a:solidFill>
                <a:schemeClr val="accent6">
                  <a:lumMod val="75000"/>
                </a:schemeClr>
              </a:solidFill>
              <a:effectLst/>
              <a:cs typeface="B Jadid"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036" y="1995686"/>
            <a:ext cx="4485499" cy="2520280"/>
          </a:xfrm>
          <a:prstGeom prst="rect">
            <a:avLst/>
          </a:prstGeom>
        </p:spPr>
      </p:pic>
    </p:spTree>
    <p:extLst>
      <p:ext uri="{BB962C8B-B14F-4D97-AF65-F5344CB8AC3E}">
        <p14:creationId xmlns:p14="http://schemas.microsoft.com/office/powerpoint/2010/main" val="774570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712" y="699542"/>
            <a:ext cx="6544588" cy="3639058"/>
          </a:xfrm>
          <a:prstGeom prst="rect">
            <a:avLst/>
          </a:prstGeom>
        </p:spPr>
      </p:pic>
    </p:spTree>
    <p:extLst>
      <p:ext uri="{BB962C8B-B14F-4D97-AF65-F5344CB8AC3E}">
        <p14:creationId xmlns:p14="http://schemas.microsoft.com/office/powerpoint/2010/main" val="1766695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95486"/>
            <a:ext cx="7416824" cy="410882"/>
          </a:xfrm>
          <a:prstGeom prst="rect">
            <a:avLst/>
          </a:prstGeom>
        </p:spPr>
        <p:txBody>
          <a:bodyPr wrap="square">
            <a:spAutoFit/>
          </a:bodyPr>
          <a:lstStyle/>
          <a:p>
            <a:pPr algn="ctr" rtl="1">
              <a:lnSpc>
                <a:spcPct val="115000"/>
              </a:lnSpc>
              <a:spcAft>
                <a:spcPts val="1000"/>
              </a:spcAft>
            </a:pPr>
            <a:r>
              <a:rPr lang="ar-SA" b="1" smtClean="0">
                <a:solidFill>
                  <a:srgbClr val="0000FF"/>
                </a:solidFill>
                <a:latin typeface="Times New Roman" panose="02020603050405020304" pitchFamily="18" charset="0"/>
                <a:ea typeface="Times New Roman" panose="02020603050405020304" pitchFamily="18" charset="0"/>
                <a:cs typeface="B Titr" panose="00000700000000000000" pitchFamily="2" charset="-78"/>
              </a:rPr>
              <a:t>راههاي امنيتي جهت كنترل و كم كردن خطرات احتمالي سوء استفاده از گوشي تلفن همراه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331640" y="619635"/>
            <a:ext cx="7524328" cy="4344779"/>
          </a:xfrm>
          <a:prstGeom prst="rect">
            <a:avLst/>
          </a:prstGeom>
        </p:spPr>
        <p:txBody>
          <a:bodyPr wrap="square">
            <a:spAutoFit/>
          </a:bodyPr>
          <a:lstStyle/>
          <a:p>
            <a:pPr marL="285750" marR="0" lvl="0" indent="-285750" algn="just" rtl="1">
              <a:lnSpc>
                <a:spcPct val="150000"/>
              </a:lnSpc>
              <a:spcBef>
                <a:spcPts val="0"/>
              </a:spcBef>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از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همه كد</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 و رمز</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 و قفل</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 استفاده گردد.</a:t>
            </a:r>
            <a:endParaRPr lang="en-US" b="1" dirty="0">
              <a:latin typeface="Calibri" panose="020F0502020204030204" pitchFamily="34" charset="0"/>
              <a:ea typeface="Times New Roman" panose="02020603050405020304" pitchFamily="18" charset="0"/>
              <a:cs typeface="B Zar" panose="00000400000000000000" pitchFamily="2" charset="-78"/>
            </a:endParaRPr>
          </a:p>
          <a:p>
            <a:pPr marL="285750" marR="0" lvl="0" indent="-285750" algn="just" rtl="1">
              <a:lnSpc>
                <a:spcPct val="150000"/>
              </a:lnSpc>
              <a:spcBef>
                <a:spcPts val="0"/>
              </a:spcBef>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از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شماره گيري سريع استفاده نشود.</a:t>
            </a:r>
            <a:endParaRPr lang="en-US" b="1" dirty="0">
              <a:latin typeface="Calibri" panose="020F0502020204030204" pitchFamily="34" charset="0"/>
              <a:ea typeface="Times New Roman" panose="02020603050405020304" pitchFamily="18" charset="0"/>
              <a:cs typeface="B Zar" panose="00000400000000000000" pitchFamily="2" charset="-78"/>
            </a:endParaRPr>
          </a:p>
          <a:p>
            <a:pPr marL="285750" marR="0" lvl="0" indent="-285750" algn="just" rtl="1">
              <a:lnSpc>
                <a:spcPct val="150000"/>
              </a:lnSpc>
              <a:spcBef>
                <a:spcPts val="0"/>
              </a:spcBef>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توصيه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مي</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شود از تلفن</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هايي با حافظه‏ي كمتر استفاده گردد (مثلاً گوشي</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هاي ساده و </a:t>
            </a:r>
            <a:r>
              <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ارزان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قيمت)</a:t>
            </a:r>
            <a:endParaRPr lang="en-US" b="1" dirty="0">
              <a:latin typeface="Calibri" panose="020F0502020204030204" pitchFamily="34" charset="0"/>
              <a:ea typeface="Times New Roman" panose="02020603050405020304" pitchFamily="18" charset="0"/>
              <a:cs typeface="B Zar" panose="00000400000000000000" pitchFamily="2" charset="-78"/>
            </a:endParaRPr>
          </a:p>
          <a:p>
            <a:pPr marL="57785" marR="0" algn="just" rtl="1">
              <a:lnSpc>
                <a:spcPct val="150000"/>
              </a:lnSpc>
              <a:spcBef>
                <a:spcPts val="0"/>
              </a:spcBef>
              <a:spcAft>
                <a:spcPts val="1000"/>
              </a:spcAft>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در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هيچ موقع با دكمه و مربع بازي نكنيد. چرا كه كنجكاوي مخاطب (سازمان</a:t>
            </a:r>
            <a:r>
              <a:rPr lang="ar-SA" b="1" dirty="0">
                <a:solidFill>
                  <a:srgbClr val="000000"/>
                </a:solidFill>
                <a:latin typeface="Calibri" panose="020F0502020204030204" pitchFamily="34"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هاي اشاره </a:t>
            </a:r>
            <a:r>
              <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شده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در بالا) را در اين،كه احتمال ورود صاحب تلفن همراه به رمز يا كدي كه جنبه سري و اطلاعتي دارد را جلب خواهد نمود.</a:t>
            </a:r>
            <a:endParaRPr lang="en-US" b="1" dirty="0">
              <a:latin typeface="Calibri" panose="020F0502020204030204" pitchFamily="34" charset="0"/>
              <a:ea typeface="Times New Roman" panose="02020603050405020304" pitchFamily="18" charset="0"/>
              <a:cs typeface="B Zar" panose="00000400000000000000" pitchFamily="2" charset="-78"/>
            </a:endParaRPr>
          </a:p>
          <a:p>
            <a:pPr marL="285750" indent="-285750" algn="just" rtl="1">
              <a:lnSpc>
                <a:spcPct val="150000"/>
              </a:lnSpc>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هر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از چندگاهي سيم كارت از گوشي جدا گردد و با يك فاصله زماني مجدداً استفاده </a:t>
            </a:r>
            <a:r>
              <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گردد.</a:t>
            </a:r>
            <a:endParaRPr lang="en-US" b="1" dirty="0">
              <a:latin typeface="Calibri" panose="020F0502020204030204" pitchFamily="34"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000503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78345"/>
            <a:ext cx="7704856" cy="4725653"/>
          </a:xfrm>
          <a:prstGeom prst="rect">
            <a:avLst/>
          </a:prstGeom>
        </p:spPr>
        <p:txBody>
          <a:bodyPr wrap="square">
            <a:spAutoFit/>
          </a:bodyPr>
          <a:lstStyle/>
          <a:p>
            <a:pPr marL="285750" indent="-285750" algn="just" rtl="1">
              <a:lnSpc>
                <a:spcPct val="150000"/>
              </a:lnSpc>
              <a:spcAft>
                <a:spcPts val="1000"/>
              </a:spcAft>
              <a:buFont typeface="Wingdings" panose="05000000000000000000" pitchFamily="2" charset="2"/>
              <a:buChar char="ü"/>
            </a:pP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بهتر است شماره</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هاي مهم و حساس را در گوشي موبايل ذخيره نكنيد و ساير شماره</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 را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به</a:t>
            </a:r>
            <a:r>
              <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اسامي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كه خودتان متوجه مي شويد ذخيره كنيد.</a:t>
            </a:r>
            <a:r>
              <a:rPr lang="ar-SA" b="1" dirty="0">
                <a:solidFill>
                  <a:srgbClr val="000000"/>
                </a:solidFill>
                <a:latin typeface="Calibri" panose="020F0502020204030204" pitchFamily="34" charset="0"/>
                <a:ea typeface="Times New Roman" panose="02020603050405020304" pitchFamily="18" charset="0"/>
                <a:cs typeface="Cambria" panose="020405030504060302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 دست كم از اسامي </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به جاي نام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فاميلي</a:t>
            </a:r>
            <a:r>
              <a:rPr lang="fa-IR"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استفاده كنيد.</a:t>
            </a:r>
            <a:endParaRPr lang="en-US" sz="12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سعي كنيد تلفن همراه‏تان را به كسي جهت تماس قرض ندهيد، در صورت الزام به اين كار، خودتان شماره گيري نمائيد. (چرا كه ممكن است طرف كدي را وارد نموده كه حساسيت بر روي شما در خصوص كنترل و مكان‏يابي شما افزايش يابد.)</a:t>
            </a:r>
            <a:endParaRPr lang="en-US" sz="12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از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گوشي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هاي هديه شده استفاده نكنيد و قبل از هر كاري اقدام به تعويض آن نمائيد.</a:t>
            </a:r>
            <a:endParaRPr lang="en-US" sz="12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بعد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از گذشت مدت زماني مشخص گوشي خود را تعويض نمائيد.</a:t>
            </a:r>
            <a:endParaRPr lang="en-US" sz="12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1000"/>
              </a:spcAft>
              <a:buFont typeface="Wingdings" panose="05000000000000000000" pitchFamily="2" charset="2"/>
              <a:buChar char="ü"/>
            </a:pPr>
            <a:r>
              <a:rPr lang="ar-SA" b="1" dirty="0" smtClean="0">
                <a:solidFill>
                  <a:srgbClr val="000000"/>
                </a:solidFill>
                <a:latin typeface="Times New Roman" panose="02020603050405020304" pitchFamily="18" charset="0"/>
                <a:ea typeface="Times New Roman" panose="02020603050405020304" pitchFamily="18" charset="0"/>
                <a:cs typeface="B Zar" panose="00000400000000000000" pitchFamily="2" charset="-78"/>
              </a:rPr>
              <a:t>هم</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‏چنين از لحاظ پزشكي توصيه مي</a:t>
            </a:r>
            <a:r>
              <a:rPr lang="ar-S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شود در هنگام صحبت از گوش چپ استفاده نمائيد و سعي نمائيد گوشي رو به صورت عمودي گرفته تا خطرات كم‏تري شما را تهديد نمايد.</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3267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7494"/>
            <a:ext cx="7596336" cy="1338828"/>
          </a:xfrm>
          <a:prstGeom prst="rect">
            <a:avLst/>
          </a:prstGeom>
        </p:spPr>
        <p:txBody>
          <a:bodyPr wrap="square">
            <a:spAutoFit/>
          </a:bodyPr>
          <a:lstStyle/>
          <a:p>
            <a:pPr algn="just" rtl="1">
              <a:lnSpc>
                <a:spcPct val="150000"/>
              </a:lnSpc>
            </a:pPr>
            <a:r>
              <a:rPr lang="fa-IR" b="1" dirty="0">
                <a:solidFill>
                  <a:srgbClr val="333333"/>
                </a:solidFill>
                <a:latin typeface="IRANSansWeb"/>
                <a:cs typeface="B Zar" panose="00000400000000000000" pitchFamily="2" charset="-78"/>
              </a:rPr>
              <a:t>تخلیه ی تلفنی روشی است نه چندان نوین، که کاربرد بسیاری در خصوص مسائل امنیتی و </a:t>
            </a:r>
            <a:r>
              <a:rPr lang="fa-IR" b="1" dirty="0" smtClean="0">
                <a:solidFill>
                  <a:srgbClr val="333333"/>
                </a:solidFill>
                <a:latin typeface="IRANSansWeb"/>
                <a:cs typeface="B Zar" panose="00000400000000000000" pitchFamily="2" charset="-78"/>
              </a:rPr>
              <a:t>      اطلاعاتی </a:t>
            </a:r>
            <a:r>
              <a:rPr lang="fa-IR" b="1" dirty="0">
                <a:solidFill>
                  <a:srgbClr val="333333"/>
                </a:solidFill>
                <a:latin typeface="IRANSansWeb"/>
                <a:cs typeface="B Zar" panose="00000400000000000000" pitchFamily="2" charset="-78"/>
              </a:rPr>
              <a:t>کشور دارد و ممکن است گاهی اوقات هر یک از ما نیز جزئی از پازل تهیه شده </a:t>
            </a:r>
            <a:r>
              <a:rPr lang="fa-IR" b="1" dirty="0" smtClean="0">
                <a:solidFill>
                  <a:srgbClr val="333333"/>
                </a:solidFill>
                <a:latin typeface="IRANSansWeb"/>
                <a:cs typeface="B Zar" panose="00000400000000000000" pitchFamily="2" charset="-78"/>
              </a:rPr>
              <a:t>      توسط </a:t>
            </a:r>
            <a:r>
              <a:rPr lang="fa-IR" b="1" dirty="0">
                <a:solidFill>
                  <a:srgbClr val="333333"/>
                </a:solidFill>
                <a:latin typeface="IRANSansWeb"/>
                <a:cs typeface="B Zar" panose="00000400000000000000" pitchFamily="2" charset="-78"/>
              </a:rPr>
              <a:t>دشمنان، جهت دریافت اطلاعات ارزشمند باشیم.</a:t>
            </a:r>
            <a:endParaRPr lang="en-US" b="1" dirty="0">
              <a:cs typeface="B Zar" panose="00000400000000000000" pitchFamily="2" charset="-78"/>
            </a:endParaRPr>
          </a:p>
        </p:txBody>
      </p:sp>
    </p:spTree>
    <p:extLst>
      <p:ext uri="{BB962C8B-B14F-4D97-AF65-F5344CB8AC3E}">
        <p14:creationId xmlns:p14="http://schemas.microsoft.com/office/powerpoint/2010/main" val="1326747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5596" y="12606"/>
            <a:ext cx="7596336" cy="888705"/>
          </a:xfrm>
          <a:prstGeom prst="rect">
            <a:avLst/>
          </a:prstGeom>
        </p:spPr>
        <p:txBody>
          <a:bodyPr wrap="square">
            <a:spAutoFit/>
          </a:bodyPr>
          <a:lstStyle/>
          <a:p>
            <a:pPr algn="r" rtl="1">
              <a:lnSpc>
                <a:spcPct val="150000"/>
              </a:lnSpc>
            </a:pPr>
            <a:r>
              <a:rPr lang="fa-IR" dirty="0">
                <a:solidFill>
                  <a:srgbClr val="0070C0"/>
                </a:solidFill>
                <a:latin typeface="B Titr,Bold"/>
                <a:cs typeface="B Titr" panose="00000700000000000000" pitchFamily="2" charset="-78"/>
              </a:rPr>
              <a:t>مواد قانونی و مجازاتهای قابل </a:t>
            </a:r>
            <a:r>
              <a:rPr lang="fa-IR" dirty="0" smtClean="0">
                <a:solidFill>
                  <a:srgbClr val="0070C0"/>
                </a:solidFill>
                <a:latin typeface="B Titr,Bold"/>
                <a:cs typeface="B Titr" panose="00000700000000000000" pitchFamily="2" charset="-78"/>
              </a:rPr>
              <a:t>اعمال در </a:t>
            </a:r>
            <a:r>
              <a:rPr lang="fa-IR" dirty="0">
                <a:solidFill>
                  <a:srgbClr val="0070C0"/>
                </a:solidFill>
                <a:latin typeface="B Titr,Bold"/>
                <a:cs typeface="B Titr" panose="00000700000000000000" pitchFamily="2" charset="-78"/>
              </a:rPr>
              <a:t>رابطه با کارکنان و مدیران دستگاههای اجرایی که مورد تخلیه تلفنی و اطلاعاتی قرار می </a:t>
            </a:r>
            <a:r>
              <a:rPr lang="fa-IR" dirty="0" smtClean="0">
                <a:solidFill>
                  <a:srgbClr val="0070C0"/>
                </a:solidFill>
                <a:latin typeface="B Titr,Bold"/>
                <a:cs typeface="B Titr" panose="00000700000000000000" pitchFamily="2" charset="-78"/>
              </a:rPr>
              <a:t>گیرند :</a:t>
            </a:r>
            <a:endParaRPr lang="en-US" dirty="0">
              <a:solidFill>
                <a:srgbClr val="0070C0"/>
              </a:solidFill>
              <a:cs typeface="B Titr" panose="00000700000000000000" pitchFamily="2" charset="-78"/>
            </a:endParaRPr>
          </a:p>
        </p:txBody>
      </p:sp>
      <p:pic>
        <p:nvPicPr>
          <p:cNvPr id="6" name="Picture 5"/>
          <p:cNvPicPr>
            <a:picLocks noChangeAspect="1"/>
          </p:cNvPicPr>
          <p:nvPr/>
        </p:nvPicPr>
        <p:blipFill>
          <a:blip r:embed="rId2">
            <a:lum bright="-20000" contrast="40000"/>
          </a:blip>
          <a:stretch>
            <a:fillRect/>
          </a:stretch>
        </p:blipFill>
        <p:spPr>
          <a:xfrm>
            <a:off x="1665372" y="920753"/>
            <a:ext cx="7056784" cy="3549661"/>
          </a:xfrm>
          <a:prstGeom prst="rect">
            <a:avLst/>
          </a:prstGeom>
        </p:spPr>
      </p:pic>
    </p:spTree>
    <p:extLst>
      <p:ext uri="{BB962C8B-B14F-4D97-AF65-F5344CB8AC3E}">
        <p14:creationId xmlns:p14="http://schemas.microsoft.com/office/powerpoint/2010/main" val="1714327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201" t="19201" r="14300" b="13601"/>
          <a:stretch/>
        </p:blipFill>
        <p:spPr>
          <a:xfrm>
            <a:off x="1547664" y="224333"/>
            <a:ext cx="7128792" cy="4888315"/>
          </a:xfrm>
          <a:prstGeom prst="rect">
            <a:avLst/>
          </a:prstGeom>
        </p:spPr>
      </p:pic>
    </p:spTree>
    <p:extLst>
      <p:ext uri="{BB962C8B-B14F-4D97-AF65-F5344CB8AC3E}">
        <p14:creationId xmlns:p14="http://schemas.microsoft.com/office/powerpoint/2010/main" val="2695814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251" t="19201" r="14300" b="31800"/>
          <a:stretch/>
        </p:blipFill>
        <p:spPr>
          <a:xfrm>
            <a:off x="1259632" y="267494"/>
            <a:ext cx="7807725" cy="3960440"/>
          </a:xfrm>
          <a:prstGeom prst="rect">
            <a:avLst/>
          </a:prstGeom>
        </p:spPr>
      </p:pic>
    </p:spTree>
    <p:extLst>
      <p:ext uri="{BB962C8B-B14F-4D97-AF65-F5344CB8AC3E}">
        <p14:creationId xmlns:p14="http://schemas.microsoft.com/office/powerpoint/2010/main" val="3664596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aks\وایپیپر\Vista Wide\Vista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32112" y="1545636"/>
            <a:ext cx="4187365" cy="2377574"/>
          </a:xfrm>
          <a:prstGeom prst="rect">
            <a:avLst/>
          </a:prstGeom>
          <a:noFill/>
        </p:spPr>
        <p:txBody>
          <a:bodyPr wrap="none">
            <a:spAutoFit/>
          </a:bodyPr>
          <a:lstStyle/>
          <a:p>
            <a:pPr algn="ctr" defTabSz="685800" rtl="1" latinLnBrk="0">
              <a:defRPr/>
            </a:pPr>
            <a:r>
              <a:rPr lang="fa-IR" sz="4950" b="1" kern="0" dirty="0">
                <a:ln w="19050">
                  <a:solidFill>
                    <a:srgbClr val="DEAE00">
                      <a:lumMod val="20000"/>
                      <a:lumOff val="80000"/>
                    </a:srgbClr>
                  </a:solidFill>
                  <a:prstDash val="solid"/>
                </a:ln>
                <a:solidFill>
                  <a:srgbClr val="FF0180"/>
                </a:solidFill>
                <a:effectLst>
                  <a:outerShdw blurRad="41275" dist="20320" dir="1800000" algn="tl" rotWithShape="0">
                    <a:srgbClr val="000000">
                      <a:alpha val="40000"/>
                    </a:srgbClr>
                  </a:outerShdw>
                </a:effectLst>
                <a:cs typeface="B Morvarid" panose="00000400000000000000" pitchFamily="2" charset="-78"/>
              </a:rPr>
              <a:t>خسته نباشید</a:t>
            </a:r>
          </a:p>
          <a:p>
            <a:pPr algn="ctr" defTabSz="685800" rtl="1" latinLnBrk="0">
              <a:defRPr/>
            </a:pPr>
            <a:r>
              <a:rPr lang="fa-IR" sz="4950" b="1" kern="0" dirty="0">
                <a:ln w="19050">
                  <a:solidFill>
                    <a:srgbClr val="DEAE00">
                      <a:lumMod val="20000"/>
                      <a:lumOff val="80000"/>
                    </a:srgbClr>
                  </a:solidFill>
                  <a:prstDash val="solid"/>
                </a:ln>
                <a:solidFill>
                  <a:srgbClr val="FF0180"/>
                </a:solidFill>
                <a:effectLst>
                  <a:outerShdw blurRad="41275" dist="20320" dir="1800000" algn="tl" rotWithShape="0">
                    <a:srgbClr val="000000">
                      <a:alpha val="40000"/>
                    </a:srgbClr>
                  </a:outerShdw>
                </a:effectLst>
                <a:cs typeface="B Morvarid" panose="00000400000000000000" pitchFamily="2" charset="-78"/>
              </a:rPr>
              <a:t>ازتوجه و لطف شما </a:t>
            </a:r>
          </a:p>
          <a:p>
            <a:pPr algn="ctr" defTabSz="685800" rtl="1" latinLnBrk="0">
              <a:defRPr/>
            </a:pPr>
            <a:r>
              <a:rPr lang="fa-IR" sz="4950" b="1" kern="0" dirty="0">
                <a:ln w="19050">
                  <a:solidFill>
                    <a:srgbClr val="DEAE00">
                      <a:lumMod val="20000"/>
                      <a:lumOff val="80000"/>
                    </a:srgbClr>
                  </a:solidFill>
                  <a:prstDash val="solid"/>
                </a:ln>
                <a:solidFill>
                  <a:srgbClr val="FF0180"/>
                </a:solidFill>
                <a:effectLst>
                  <a:outerShdw blurRad="41275" dist="20320" dir="1800000" algn="tl" rotWithShape="0">
                    <a:srgbClr val="000000">
                      <a:alpha val="40000"/>
                    </a:srgbClr>
                  </a:outerShdw>
                </a:effectLst>
                <a:cs typeface="B Morvarid" panose="00000400000000000000" pitchFamily="2" charset="-78"/>
              </a:rPr>
              <a:t>بسیارسپاسگزارم</a:t>
            </a:r>
            <a:endParaRPr lang="en-US" sz="4950" b="1" kern="0" dirty="0">
              <a:ln w="19050">
                <a:solidFill>
                  <a:srgbClr val="DEAE00">
                    <a:lumMod val="20000"/>
                    <a:lumOff val="80000"/>
                  </a:srgbClr>
                </a:solidFill>
                <a:prstDash val="solid"/>
              </a:ln>
              <a:solidFill>
                <a:srgbClr val="FF0180"/>
              </a:solidFill>
              <a:effectLst>
                <a:outerShdw blurRad="41275" dist="20320" dir="1800000" algn="tl" rotWithShape="0">
                  <a:srgbClr val="000000">
                    <a:alpha val="40000"/>
                  </a:srgbClr>
                </a:outerShdw>
              </a:effectLst>
              <a:cs typeface="B Morvarid" panose="00000400000000000000" pitchFamily="2" charset="-78"/>
            </a:endParaRPr>
          </a:p>
        </p:txBody>
      </p:sp>
    </p:spTree>
    <p:extLst>
      <p:ext uri="{BB962C8B-B14F-4D97-AF65-F5344CB8AC3E}">
        <p14:creationId xmlns:p14="http://schemas.microsoft.com/office/powerpoint/2010/main" val="155661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500" accel="50000" decel="50000" autoRev="1" fill="hold">
                                          <p:stCondLst>
                                            <p:cond delay="0"/>
                                          </p:stCondLst>
                                        </p:cTn>
                                        <p:tgtEl>
                                          <p:spTgt spid="3"/>
                                        </p:tgtEl>
                                        <p:attrNameLst>
                                          <p:attrName>ppt_x</p:attrName>
                                          <p:attrName>ppt_y</p:attrName>
                                        </p:attrNameLst>
                                      </p:cBhvr>
                                    </p:animMotion>
                                    <p:animRot by="1500000">
                                      <p:cBhvr>
                                        <p:cTn id="14" dur="250" fill="hold">
                                          <p:stCondLst>
                                            <p:cond delay="0"/>
                                          </p:stCondLst>
                                        </p:cTn>
                                        <p:tgtEl>
                                          <p:spTgt spid="3"/>
                                        </p:tgtEl>
                                        <p:attrNameLst>
                                          <p:attrName>r</p:attrName>
                                        </p:attrNameLst>
                                      </p:cBhvr>
                                    </p:animRot>
                                    <p:animRot by="-1500000">
                                      <p:cBhvr>
                                        <p:cTn id="15" dur="250" fill="hold">
                                          <p:stCondLst>
                                            <p:cond delay="250"/>
                                          </p:stCondLst>
                                        </p:cTn>
                                        <p:tgtEl>
                                          <p:spTgt spid="3"/>
                                        </p:tgtEl>
                                        <p:attrNameLst>
                                          <p:attrName>r</p:attrName>
                                        </p:attrNameLst>
                                      </p:cBhvr>
                                    </p:animRot>
                                    <p:animRot by="-1500000">
                                      <p:cBhvr>
                                        <p:cTn id="16" dur="250" fill="hold">
                                          <p:stCondLst>
                                            <p:cond delay="500"/>
                                          </p:stCondLst>
                                        </p:cTn>
                                        <p:tgtEl>
                                          <p:spTgt spid="3"/>
                                        </p:tgtEl>
                                        <p:attrNameLst>
                                          <p:attrName>r</p:attrName>
                                        </p:attrNameLst>
                                      </p:cBhvr>
                                    </p:animRot>
                                    <p:animRot by="1500000">
                                      <p:cBhvr>
                                        <p:cTn id="17"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0"/>
            <a:ext cx="7704856" cy="2308324"/>
          </a:xfrm>
          <a:prstGeom prst="rect">
            <a:avLst/>
          </a:prstGeom>
        </p:spPr>
        <p:txBody>
          <a:bodyPr wrap="square">
            <a:spAutoFit/>
          </a:bodyPr>
          <a:lstStyle/>
          <a:p>
            <a:pPr algn="ctr">
              <a:lnSpc>
                <a:spcPct val="150000"/>
              </a:lnSpc>
            </a:pPr>
            <a:r>
              <a:rPr lang="fa-IR" sz="2400" b="1" dirty="0">
                <a:solidFill>
                  <a:srgbClr val="0070C0"/>
                </a:solidFill>
                <a:cs typeface="B Titr" panose="00000700000000000000" pitchFamily="2" charset="-78"/>
              </a:rPr>
              <a:t>تعریف تخلیه تلفنی به صورت کلاسیک :</a:t>
            </a:r>
          </a:p>
          <a:p>
            <a:pPr algn="ctr" rtl="1">
              <a:lnSpc>
                <a:spcPct val="150000"/>
              </a:lnSpc>
            </a:pPr>
            <a:r>
              <a:rPr lang="fa-IR" sz="2400" b="1" dirty="0">
                <a:cs typeface="B Zar" panose="00000400000000000000" pitchFamily="2" charset="-78"/>
              </a:rPr>
              <a:t>تخليه تلفني عبارت است از تلاشي آگاهانه از طرف دشمن با بهره گيري از غفلت و يا فريب عوامل خودي به منظور كسب اطلاعات و </a:t>
            </a:r>
            <a:r>
              <a:rPr lang="fa-IR" sz="2400" b="1" dirty="0" smtClean="0">
                <a:cs typeface="B Zar" panose="00000400000000000000" pitchFamily="2" charset="-78"/>
              </a:rPr>
              <a:t>القاي</a:t>
            </a:r>
          </a:p>
          <a:p>
            <a:pPr algn="ctr" rtl="1">
              <a:lnSpc>
                <a:spcPct val="150000"/>
              </a:lnSpc>
            </a:pPr>
            <a:r>
              <a:rPr lang="fa-IR" sz="2400" b="1" dirty="0" smtClean="0">
                <a:cs typeface="B Zar" panose="00000400000000000000" pitchFamily="2" charset="-78"/>
              </a:rPr>
              <a:t> </a:t>
            </a:r>
            <a:r>
              <a:rPr lang="fa-IR" sz="2400" b="1" dirty="0">
                <a:cs typeface="B Zar" panose="00000400000000000000" pitchFamily="2" charset="-78"/>
              </a:rPr>
              <a:t>خواسته هاي خود از طريق برقراري ارتباط تلفني </a:t>
            </a:r>
            <a:endParaRPr lang="en-US" sz="2400" b="1" dirty="0">
              <a:cs typeface="B Zar" panose="00000400000000000000" pitchFamily="2" charset="-78"/>
            </a:endParaRPr>
          </a:p>
        </p:txBody>
      </p:sp>
      <p:sp>
        <p:nvSpPr>
          <p:cNvPr id="4" name="Rectangle 3"/>
          <p:cNvSpPr/>
          <p:nvPr/>
        </p:nvSpPr>
        <p:spPr>
          <a:xfrm>
            <a:off x="1543080" y="2308324"/>
            <a:ext cx="7272808" cy="11541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fa-IR" sz="2400" b="1" dirty="0">
                <a:latin typeface="IRANSansWeb"/>
                <a:cs typeface="B Nazanin" panose="00000400000000000000" pitchFamily="2" charset="-78"/>
              </a:rPr>
              <a:t>تخلیه تلفنی در شکل عام آن به معنای به دست آوردن </a:t>
            </a:r>
            <a:r>
              <a:rPr lang="fa-IR" sz="2400" b="1" dirty="0" smtClean="0">
                <a:latin typeface="IRANSansWeb"/>
                <a:cs typeface="B Nazanin" panose="00000400000000000000" pitchFamily="2" charset="-78"/>
              </a:rPr>
              <a:t>اطلاعات از</a:t>
            </a:r>
          </a:p>
          <a:p>
            <a:pPr algn="ctr">
              <a:lnSpc>
                <a:spcPct val="150000"/>
              </a:lnSpc>
            </a:pPr>
            <a:r>
              <a:rPr lang="fa-IR" sz="2400" b="1" dirty="0" smtClean="0">
                <a:latin typeface="IRANSansWeb"/>
                <a:cs typeface="B Nazanin" panose="00000400000000000000" pitchFamily="2" charset="-78"/>
              </a:rPr>
              <a:t> </a:t>
            </a:r>
            <a:r>
              <a:rPr lang="fa-IR" sz="2400" b="1" dirty="0">
                <a:latin typeface="IRANSansWeb"/>
                <a:cs typeface="B Nazanin" panose="00000400000000000000" pitchFamily="2" charset="-78"/>
              </a:rPr>
              <a:t>افراد مختلف جامعه توسط تلفن</a:t>
            </a:r>
            <a:r>
              <a:rPr lang="fa-IR" sz="2400" b="1" dirty="0" smtClean="0">
                <a:latin typeface="IRANSansWeb"/>
                <a:cs typeface="B Nazanin" panose="00000400000000000000" pitchFamily="2" charset="-78"/>
              </a:rPr>
              <a:t> است</a:t>
            </a:r>
            <a:endParaRPr lang="en-US" sz="2400" b="1" dirty="0">
              <a:cs typeface="B Nazanin" panose="00000400000000000000" pitchFamily="2" charset="-78"/>
            </a:endParaRPr>
          </a:p>
        </p:txBody>
      </p:sp>
      <p:sp>
        <p:nvSpPr>
          <p:cNvPr id="5" name="Rectangle 4"/>
          <p:cNvSpPr/>
          <p:nvPr/>
        </p:nvSpPr>
        <p:spPr>
          <a:xfrm>
            <a:off x="1403648" y="3718138"/>
            <a:ext cx="7416824" cy="1015663"/>
          </a:xfrm>
          <a:prstGeom prst="rect">
            <a:avLst/>
          </a:prstGeom>
        </p:spPr>
        <p:txBody>
          <a:bodyPr wrap="square">
            <a:spAutoFit/>
          </a:bodyPr>
          <a:lstStyle/>
          <a:p>
            <a:pPr algn="ctr">
              <a:lnSpc>
                <a:spcPct val="150000"/>
              </a:lnSpc>
            </a:pPr>
            <a:r>
              <a:rPr lang="fa-IR" sz="2000" b="1" dirty="0">
                <a:cs typeface="B Zar" panose="00000400000000000000" pitchFamily="2" charset="-78"/>
              </a:rPr>
              <a:t>موضوعي كه در عين سادگي و كم اهميت جلوه كردنش بسيار مهم و حياتي است و بسيار به امنيت كشور خدشه وارد كرده است. </a:t>
            </a:r>
            <a:endParaRPr lang="en-US" sz="2000" b="1" dirty="0">
              <a:cs typeface="B Zar" panose="00000400000000000000" pitchFamily="2" charset="-78"/>
            </a:endParaRPr>
          </a:p>
        </p:txBody>
      </p:sp>
    </p:spTree>
    <p:extLst>
      <p:ext uri="{BB962C8B-B14F-4D97-AF65-F5344CB8AC3E}">
        <p14:creationId xmlns:p14="http://schemas.microsoft.com/office/powerpoint/2010/main" val="134955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a:spLocks noGrp="1"/>
          </p:cNvSpPr>
          <p:nvPr>
            <p:ph sz="half" idx="4294967295"/>
          </p:nvPr>
        </p:nvSpPr>
        <p:spPr>
          <a:xfrm>
            <a:off x="1331640" y="915566"/>
            <a:ext cx="7682681" cy="2808312"/>
          </a:xfrm>
          <a:prstGeom prst="rect">
            <a:avLst/>
          </a:prstGeom>
        </p:spPr>
        <p:txBody>
          <a:bodyPr/>
          <a:lstStyle/>
          <a:p>
            <a:pPr algn="just" rtl="1" eaLnBrk="1" hangingPunct="1">
              <a:lnSpc>
                <a:spcPct val="150000"/>
              </a:lnSpc>
              <a:buFont typeface="Wingdings" panose="05000000000000000000" pitchFamily="2" charset="2"/>
              <a:buChar char="v"/>
            </a:pPr>
            <a:r>
              <a:rPr lang="ar-SA" altLang="fa-IR" sz="1800" b="1" dirty="0" smtClean="0">
                <a:cs typeface="B Zar" panose="00000400000000000000" pitchFamily="2" charset="-78"/>
              </a:rPr>
              <a:t>تخلیه تلفنی  عبارت است از مصاحبه تلفنی باز غیر مستقیم پوششی که با شیوه</a:t>
            </a:r>
            <a:r>
              <a:rPr lang="fa-IR" altLang="fa-IR" sz="1800" b="1" dirty="0" smtClean="0">
                <a:cs typeface="B Zar" panose="00000400000000000000" pitchFamily="2" charset="-78"/>
              </a:rPr>
              <a:t> </a:t>
            </a:r>
            <a:r>
              <a:rPr lang="ar-SA" altLang="fa-IR" sz="1800" b="1" dirty="0" smtClean="0">
                <a:cs typeface="B Zar" panose="00000400000000000000" pitchFamily="2" charset="-78"/>
              </a:rPr>
              <a:t>ها و</a:t>
            </a:r>
            <a:r>
              <a:rPr lang="fa-IR" altLang="fa-IR" sz="1800" b="1" dirty="0" smtClean="0">
                <a:cs typeface="B Zar" panose="00000400000000000000" pitchFamily="2" charset="-78"/>
              </a:rPr>
              <a:t>           </a:t>
            </a:r>
            <a:r>
              <a:rPr lang="ar-SA" altLang="fa-IR" sz="1800" b="1" dirty="0" smtClean="0">
                <a:cs typeface="B Zar" panose="00000400000000000000" pitchFamily="2" charset="-78"/>
              </a:rPr>
              <a:t> تکنیک</a:t>
            </a:r>
            <a:r>
              <a:rPr lang="fa-IR" altLang="fa-IR" sz="1800" b="1" dirty="0" smtClean="0">
                <a:cs typeface="B Zar" panose="00000400000000000000" pitchFamily="2" charset="-78"/>
              </a:rPr>
              <a:t> </a:t>
            </a:r>
            <a:r>
              <a:rPr lang="ar-SA" altLang="fa-IR" sz="1800" b="1" dirty="0" smtClean="0">
                <a:cs typeface="B Zar" panose="00000400000000000000" pitchFamily="2" charset="-78"/>
              </a:rPr>
              <a:t>هایی چون زیر پاکشی ، استنطاق ، تهدید ، تطمیع ، یکدستی ، تجاهل و ... اقدام به کسب اطلاعات می کنند </a:t>
            </a:r>
            <a:endParaRPr lang="en-US" altLang="fa-IR" sz="1800" b="1" dirty="0" smtClean="0">
              <a:cs typeface="B Zar" panose="00000400000000000000" pitchFamily="2" charset="-78"/>
            </a:endParaRPr>
          </a:p>
          <a:p>
            <a:pPr algn="just" rtl="1" eaLnBrk="1" hangingPunct="1">
              <a:lnSpc>
                <a:spcPct val="150000"/>
              </a:lnSpc>
              <a:buFont typeface="Wingdings" panose="05000000000000000000" pitchFamily="2" charset="2"/>
              <a:buChar char="v"/>
            </a:pPr>
            <a:r>
              <a:rPr lang="ar-SA" altLang="fa-IR" sz="1800" b="1" dirty="0" smtClean="0">
                <a:cs typeface="B Zar" panose="00000400000000000000" pitchFamily="2" charset="-78"/>
              </a:rPr>
              <a:t>تخلیه تلفنی عبارت است از اغفال و فریب افراد  ج</a:t>
            </a:r>
            <a:r>
              <a:rPr lang="fa-IR" altLang="fa-IR" sz="1800" b="1" dirty="0" smtClean="0">
                <a:cs typeface="B Zar" panose="00000400000000000000" pitchFamily="2" charset="-78"/>
              </a:rPr>
              <a:t>ه</a:t>
            </a:r>
            <a:r>
              <a:rPr lang="ar-SA" altLang="fa-IR" sz="1800" b="1" dirty="0" smtClean="0">
                <a:cs typeface="B Zar" panose="00000400000000000000" pitchFamily="2" charset="-78"/>
              </a:rPr>
              <a:t>ت کسب اخبار و اطلاعات و القا</a:t>
            </a:r>
            <a:r>
              <a:rPr lang="fa-IR" altLang="fa-IR" sz="1800" b="1" dirty="0" smtClean="0">
                <a:cs typeface="B Zar" panose="00000400000000000000" pitchFamily="2" charset="-78"/>
              </a:rPr>
              <a:t>ی     </a:t>
            </a:r>
            <a:r>
              <a:rPr lang="ar-SA" altLang="fa-IR" sz="1800" b="1" dirty="0" smtClean="0">
                <a:cs typeface="B Zar" panose="00000400000000000000" pitchFamily="2" charset="-78"/>
              </a:rPr>
              <a:t>خواسته و خط مشی خود به طرف مقابل از طریق ارتباط تلفنی </a:t>
            </a:r>
            <a:endParaRPr lang="en-US" altLang="fa-IR" sz="1800" b="1" dirty="0" smtClean="0">
              <a:cs typeface="B Zar" panose="00000400000000000000" pitchFamily="2" charset="-78"/>
            </a:endParaRPr>
          </a:p>
          <a:p>
            <a:pPr marL="0" indent="0" algn="just" rtl="1" eaLnBrk="1" hangingPunct="1">
              <a:lnSpc>
                <a:spcPct val="150000"/>
              </a:lnSpc>
              <a:buNone/>
            </a:pPr>
            <a:endParaRPr lang="en-US" altLang="fa-IR" sz="1800" b="1" dirty="0" smtClean="0">
              <a:cs typeface="B Zar" panose="00000400000000000000" pitchFamily="2" charset="-78"/>
            </a:endParaRPr>
          </a:p>
        </p:txBody>
      </p:sp>
      <p:sp>
        <p:nvSpPr>
          <p:cNvPr id="3" name="Rectangle 2"/>
          <p:cNvSpPr/>
          <p:nvPr/>
        </p:nvSpPr>
        <p:spPr>
          <a:xfrm>
            <a:off x="3444425" y="195486"/>
            <a:ext cx="2953053" cy="600164"/>
          </a:xfrm>
          <a:prstGeom prst="rect">
            <a:avLst/>
          </a:prstGeom>
        </p:spPr>
        <p:txBody>
          <a:bodyPr wrap="none">
            <a:spAutoFit/>
          </a:bodyPr>
          <a:lstStyle/>
          <a:p>
            <a:pPr algn="ctr">
              <a:lnSpc>
                <a:spcPct val="150000"/>
              </a:lnSpc>
            </a:pPr>
            <a:r>
              <a:rPr lang="fa-IR" sz="2400" b="1" dirty="0" smtClean="0">
                <a:solidFill>
                  <a:srgbClr val="0070C0"/>
                </a:solidFill>
                <a:cs typeface="B Titr" panose="00000700000000000000" pitchFamily="2" charset="-78"/>
              </a:rPr>
              <a:t>تعاریف دیگر تخلیه </a:t>
            </a:r>
            <a:r>
              <a:rPr lang="fa-IR" sz="2400" b="1" dirty="0">
                <a:solidFill>
                  <a:srgbClr val="0070C0"/>
                </a:solidFill>
                <a:cs typeface="B Titr" panose="00000700000000000000" pitchFamily="2" charset="-78"/>
              </a:rPr>
              <a:t>تلفنی </a:t>
            </a:r>
            <a:r>
              <a:rPr lang="fa-IR" sz="2400" b="1" dirty="0" smtClean="0">
                <a:solidFill>
                  <a:srgbClr val="0070C0"/>
                </a:solidFill>
                <a:cs typeface="B Titr" panose="00000700000000000000" pitchFamily="2" charset="-78"/>
              </a:rPr>
              <a:t>:</a:t>
            </a:r>
            <a:endParaRPr lang="fa-IR" sz="2400" b="1" dirty="0">
              <a:solidFill>
                <a:srgbClr val="0070C0"/>
              </a:solidFill>
              <a:cs typeface="B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147814"/>
            <a:ext cx="2180861" cy="1635646"/>
          </a:xfrm>
          <a:prstGeom prst="rect">
            <a:avLst/>
          </a:prstGeom>
        </p:spPr>
      </p:pic>
    </p:spTree>
    <p:extLst>
      <p:ext uri="{BB962C8B-B14F-4D97-AF65-F5344CB8AC3E}">
        <p14:creationId xmlns:p14="http://schemas.microsoft.com/office/powerpoint/2010/main" val="213421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51470"/>
            <a:ext cx="2690160" cy="523220"/>
          </a:xfrm>
          <a:prstGeom prst="rect">
            <a:avLst/>
          </a:prstGeom>
        </p:spPr>
        <p:txBody>
          <a:bodyPr wrap="none">
            <a:spAutoFit/>
          </a:bodyPr>
          <a:lstStyle/>
          <a:p>
            <a:r>
              <a:rPr lang="fa-IR" sz="2800" dirty="0">
                <a:solidFill>
                  <a:srgbClr val="0070C0"/>
                </a:solidFill>
                <a:cs typeface="B Titr" panose="00000700000000000000" pitchFamily="2" charset="-78"/>
              </a:rPr>
              <a:t>اهداف </a:t>
            </a:r>
            <a:r>
              <a:rPr lang="fa-IR" sz="2800" dirty="0" smtClean="0">
                <a:solidFill>
                  <a:srgbClr val="0070C0"/>
                </a:solidFill>
                <a:cs typeface="B Titr" panose="00000700000000000000" pitchFamily="2" charset="-78"/>
              </a:rPr>
              <a:t>تخلیه تلفنی :</a:t>
            </a:r>
            <a:endParaRPr lang="en-US" sz="2800" dirty="0">
              <a:solidFill>
                <a:srgbClr val="0070C0"/>
              </a:solidFill>
              <a:cs typeface="B Titr" panose="00000700000000000000" pitchFamily="2" charset="-78"/>
            </a:endParaRPr>
          </a:p>
        </p:txBody>
      </p:sp>
      <p:sp>
        <p:nvSpPr>
          <p:cNvPr id="4" name="Rectangle 3"/>
          <p:cNvSpPr/>
          <p:nvPr/>
        </p:nvSpPr>
        <p:spPr>
          <a:xfrm>
            <a:off x="1475656" y="463011"/>
            <a:ext cx="7488832" cy="4524315"/>
          </a:xfrm>
          <a:prstGeom prst="rect">
            <a:avLst/>
          </a:prstGeom>
        </p:spPr>
        <p:txBody>
          <a:bodyPr wrap="square">
            <a:spAutoFit/>
          </a:bodyPr>
          <a:lstStyle/>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جمع آوری اطلاعات در خصوص مشکلات داخلی جامعه، در راستای بهره برداری تبلیغی</a:t>
            </a:r>
          </a:p>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شناسایی مشکلات دستگاه های اجرایی، جهت بهره برداری تبلیغی در راستای </a:t>
            </a:r>
            <a:r>
              <a:rPr lang="fa-IR" b="1" dirty="0" smtClean="0">
                <a:latin typeface="naskh"/>
                <a:cs typeface="B Zar" panose="00000400000000000000" pitchFamily="2" charset="-78"/>
              </a:rPr>
              <a:t>ناکارآمد    </a:t>
            </a:r>
            <a:r>
              <a:rPr lang="fa-IR" b="1" dirty="0">
                <a:latin typeface="naskh"/>
                <a:cs typeface="B Zar" panose="00000400000000000000" pitchFamily="2" charset="-78"/>
              </a:rPr>
              <a:t>نشان دادن نظام</a:t>
            </a:r>
          </a:p>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کسب اطلاعات در راستای دامن زدن به اختلافات جناح های سیاسی کشور</a:t>
            </a:r>
          </a:p>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تلاش آگا هانه برای ایجاد اختلافات مذهبی، سیاسی و قومی در داخل کشور</a:t>
            </a:r>
          </a:p>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کسب اطلاعات با هدف ایجاد اخلال در روابط جمهوری اسلامی در مجامع بین المللی</a:t>
            </a:r>
          </a:p>
          <a:p>
            <a:pPr marL="285750" indent="-285750" algn="just" rtl="1">
              <a:lnSpc>
                <a:spcPct val="200000"/>
              </a:lnSpc>
              <a:buFont typeface="Wingdings" panose="05000000000000000000" pitchFamily="2" charset="2"/>
              <a:buChar char="q"/>
            </a:pPr>
            <a:r>
              <a:rPr lang="fa-IR" b="1" dirty="0">
                <a:latin typeface="naskh"/>
                <a:cs typeface="B Zar" panose="00000400000000000000" pitchFamily="2" charset="-78"/>
              </a:rPr>
              <a:t>کسب اطلاعات برای ایجاد زمینه‌های عملیاتی جهت برنامه ریزی کانون‌های شورشی یا تیم‌های </a:t>
            </a:r>
            <a:r>
              <a:rPr lang="fa-IR" b="1" dirty="0" smtClean="0">
                <a:latin typeface="naskh"/>
                <a:cs typeface="B Zar" panose="00000400000000000000" pitchFamily="2" charset="-78"/>
              </a:rPr>
              <a:t>تروریستی</a:t>
            </a:r>
            <a:endParaRPr lang="fa-IR" b="1" dirty="0">
              <a:latin typeface="naskh"/>
              <a:cs typeface="B Zar" panose="00000400000000000000" pitchFamily="2" charset="-78"/>
            </a:endParaRPr>
          </a:p>
        </p:txBody>
      </p:sp>
    </p:spTree>
    <p:extLst>
      <p:ext uri="{BB962C8B-B14F-4D97-AF65-F5344CB8AC3E}">
        <p14:creationId xmlns:p14="http://schemas.microsoft.com/office/powerpoint/2010/main" val="16548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7494"/>
            <a:ext cx="7488832" cy="4212692"/>
          </a:xfrm>
          <a:prstGeom prst="rect">
            <a:avLst/>
          </a:prstGeom>
        </p:spPr>
        <p:txBody>
          <a:bodyPr wrap="square">
            <a:spAutoFit/>
          </a:bodyPr>
          <a:lstStyle/>
          <a:p>
            <a:pPr marL="285750" indent="-285750" algn="just" rtl="1">
              <a:lnSpc>
                <a:spcPct val="150000"/>
              </a:lnSpc>
              <a:buFont typeface="Wingdings" panose="05000000000000000000" pitchFamily="2" charset="2"/>
              <a:buChar char="q"/>
            </a:pPr>
            <a:r>
              <a:rPr lang="fa-IR" b="1" dirty="0" smtClean="0">
                <a:latin typeface="naskh"/>
                <a:cs typeface="B Zar" panose="00000400000000000000" pitchFamily="2" charset="-78"/>
              </a:rPr>
              <a:t>تبادل </a:t>
            </a:r>
            <a:r>
              <a:rPr lang="fa-IR" b="1" dirty="0">
                <a:latin typeface="naskh"/>
                <a:cs typeface="B Zar" panose="00000400000000000000" pitchFamily="2" charset="-78"/>
              </a:rPr>
              <a:t>اطلاعات با سرویس‌های کشورهای متخاصم و حتی همسو در ازای دریافت </a:t>
            </a:r>
            <a:r>
              <a:rPr lang="fa-IR" b="1" dirty="0" smtClean="0">
                <a:latin typeface="naskh"/>
                <a:cs typeface="B Zar" panose="00000400000000000000" pitchFamily="2" charset="-78"/>
              </a:rPr>
              <a:t>           همکاری </a:t>
            </a:r>
            <a:r>
              <a:rPr lang="fa-IR" b="1" dirty="0">
                <a:latin typeface="naskh"/>
                <a:cs typeface="B Zar" panose="00000400000000000000" pitchFamily="2" charset="-78"/>
              </a:rPr>
              <a:t>یا منابع مالی</a:t>
            </a:r>
          </a:p>
          <a:p>
            <a:pPr marL="285750" indent="-285750" algn="just" rtl="1">
              <a:lnSpc>
                <a:spcPct val="150000"/>
              </a:lnSpc>
              <a:buFont typeface="Wingdings" panose="05000000000000000000" pitchFamily="2" charset="2"/>
              <a:buChar char="q"/>
            </a:pPr>
            <a:r>
              <a:rPr lang="fa-IR" b="1" dirty="0">
                <a:latin typeface="naskh"/>
                <a:cs typeface="B Zar" panose="00000400000000000000" pitchFamily="2" charset="-78"/>
              </a:rPr>
              <a:t>طراحی سناریو عملیات روانی با استفاده از اطلاعات بدست آمده و القاء دروغ و شایعه</a:t>
            </a:r>
          </a:p>
          <a:p>
            <a:pPr marL="285750" indent="-285750" algn="just" rtl="1">
              <a:lnSpc>
                <a:spcPct val="150000"/>
              </a:lnSpc>
              <a:buFont typeface="Wingdings" panose="05000000000000000000" pitchFamily="2" charset="2"/>
              <a:buChar char="q"/>
            </a:pPr>
            <a:r>
              <a:rPr lang="fa-IR" b="1" dirty="0">
                <a:latin typeface="naskh"/>
                <a:cs typeface="B Zar" panose="00000400000000000000" pitchFamily="2" charset="-78"/>
              </a:rPr>
              <a:t>منافقین برای القاء دارا بودن پایگاه اجتماعی در دستگاه‌های مختلف، اطلاعات بدست </a:t>
            </a:r>
            <a:r>
              <a:rPr lang="fa-IR" b="1" dirty="0" smtClean="0">
                <a:latin typeface="naskh"/>
                <a:cs typeface="B Zar" panose="00000400000000000000" pitchFamily="2" charset="-78"/>
              </a:rPr>
              <a:t>    آمده </a:t>
            </a:r>
            <a:r>
              <a:rPr lang="fa-IR" b="1" dirty="0">
                <a:latin typeface="naskh"/>
                <a:cs typeface="B Zar" panose="00000400000000000000" pitchFamily="2" charset="-78"/>
              </a:rPr>
              <a:t>را به واسطه اخبار واصله نیروهای حامی و نفوذ کرده خود عنوان می‌دارند.</a:t>
            </a:r>
          </a:p>
          <a:p>
            <a:pPr marL="285750" indent="-285750" algn="just" rtl="1">
              <a:lnSpc>
                <a:spcPct val="150000"/>
              </a:lnSpc>
              <a:buFont typeface="Wingdings" panose="05000000000000000000" pitchFamily="2" charset="2"/>
              <a:buChar char="q"/>
            </a:pPr>
            <a:r>
              <a:rPr lang="fa-IR" b="1" dirty="0">
                <a:latin typeface="naskh"/>
                <a:cs typeface="B Zar" panose="00000400000000000000" pitchFamily="2" charset="-78"/>
              </a:rPr>
              <a:t>به دست آوردن اطلاعات از برنامه‌های دستگاه‌های مختلف جهت افشا سازی و طراحی سناریو</a:t>
            </a:r>
          </a:p>
          <a:p>
            <a:pPr marL="285750" indent="-285750" algn="just" rtl="1">
              <a:lnSpc>
                <a:spcPct val="150000"/>
              </a:lnSpc>
              <a:buFont typeface="Wingdings" panose="05000000000000000000" pitchFamily="2" charset="2"/>
              <a:buChar char="q"/>
            </a:pPr>
            <a:r>
              <a:rPr lang="fa-IR" b="1" dirty="0">
                <a:latin typeface="naskh"/>
                <a:cs typeface="B Zar" panose="00000400000000000000" pitchFamily="2" charset="-78"/>
              </a:rPr>
              <a:t>استفاده از اطلاعات بدست آمده جهت شناخت نقاط اختلاف میان دستگاه‌ها یا اشخاص </a:t>
            </a:r>
            <a:r>
              <a:rPr lang="fa-IR" b="1" dirty="0" smtClean="0">
                <a:latin typeface="naskh"/>
                <a:cs typeface="B Zar" panose="00000400000000000000" pitchFamily="2" charset="-78"/>
              </a:rPr>
              <a:t>  درون </a:t>
            </a:r>
            <a:r>
              <a:rPr lang="fa-IR" b="1" dirty="0">
                <a:latin typeface="naskh"/>
                <a:cs typeface="B Zar" panose="00000400000000000000" pitchFamily="2" charset="-78"/>
              </a:rPr>
              <a:t>سازمان‌ها جهت بهره برداری</a:t>
            </a:r>
          </a:p>
          <a:p>
            <a:pPr marL="285750" indent="-285750" algn="just" rtl="1">
              <a:lnSpc>
                <a:spcPct val="150000"/>
              </a:lnSpc>
              <a:buFont typeface="Wingdings" panose="05000000000000000000" pitchFamily="2" charset="2"/>
              <a:buChar char="q"/>
            </a:pPr>
            <a:r>
              <a:rPr lang="fa-IR" b="1" dirty="0">
                <a:latin typeface="naskh"/>
                <a:cs typeface="B Zar" panose="00000400000000000000" pitchFamily="2" charset="-78"/>
              </a:rPr>
              <a:t>احصاء نقاط قوت، ضعف، افتراق و درگیری در بخش‌ها و محورهای مختلف</a:t>
            </a:r>
            <a:endParaRPr lang="fa-IR" b="1" i="0" dirty="0">
              <a:effectLst/>
              <a:latin typeface="naskh"/>
              <a:cs typeface="B Zar" panose="00000400000000000000" pitchFamily="2" charset="-78"/>
            </a:endParaRPr>
          </a:p>
        </p:txBody>
      </p:sp>
    </p:spTree>
    <p:extLst>
      <p:ext uri="{BB962C8B-B14F-4D97-AF65-F5344CB8AC3E}">
        <p14:creationId xmlns:p14="http://schemas.microsoft.com/office/powerpoint/2010/main" val="3431300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411510"/>
            <a:ext cx="7380311" cy="3000821"/>
          </a:xfrm>
          <a:prstGeom prst="rect">
            <a:avLst/>
          </a:prstGeom>
        </p:spPr>
        <p:txBody>
          <a:bodyPr wrap="square">
            <a:spAutoFit/>
          </a:bodyPr>
          <a:lstStyle/>
          <a:p>
            <a:pPr algn="just" rtl="1">
              <a:lnSpc>
                <a:spcPct val="150000"/>
              </a:lnSpc>
            </a:pPr>
            <a:endParaRPr lang="fa-IR" b="1" dirty="0">
              <a:solidFill>
                <a:srgbClr val="FF0000"/>
              </a:solidFill>
              <a:cs typeface="B Zar" panose="00000400000000000000" pitchFamily="2" charset="-78"/>
            </a:endParaRPr>
          </a:p>
          <a:p>
            <a:pPr algn="just" rtl="1">
              <a:lnSpc>
                <a:spcPct val="150000"/>
              </a:lnSpc>
            </a:pPr>
            <a:r>
              <a:rPr lang="fa-IR" b="1" dirty="0" smtClean="0">
                <a:solidFill>
                  <a:srgbClr val="FF0000"/>
                </a:solidFill>
                <a:cs typeface="B Zar" panose="00000400000000000000" pitchFamily="2" charset="-78"/>
              </a:rPr>
              <a:t>سوال </a:t>
            </a:r>
            <a:r>
              <a:rPr lang="fa-IR" b="1" dirty="0">
                <a:solidFill>
                  <a:srgbClr val="FF0000"/>
                </a:solidFill>
                <a:cs typeface="B Zar" panose="00000400000000000000" pitchFamily="2" charset="-78"/>
              </a:rPr>
              <a:t>:</a:t>
            </a:r>
            <a:r>
              <a:rPr lang="fa-IR" b="1" dirty="0" smtClean="0">
                <a:solidFill>
                  <a:srgbClr val="FF0000"/>
                </a:solidFill>
                <a:cs typeface="B Zar" panose="00000400000000000000" pitchFamily="2" charset="-78"/>
              </a:rPr>
              <a:t> </a:t>
            </a:r>
            <a:r>
              <a:rPr lang="fa-IR" b="1" dirty="0">
                <a:solidFill>
                  <a:prstClr val="black"/>
                </a:solidFill>
                <a:cs typeface="B Zar" panose="00000400000000000000" pitchFamily="2" charset="-78"/>
              </a:rPr>
              <a:t>دشمن در تخلیه ی تلفنی به دنبال چیست و چه کسانی در معرض تخلیه </a:t>
            </a:r>
            <a:r>
              <a:rPr lang="fa-IR" b="1" dirty="0" smtClean="0">
                <a:solidFill>
                  <a:prstClr val="black"/>
                </a:solidFill>
                <a:cs typeface="B Zar" panose="00000400000000000000" pitchFamily="2" charset="-78"/>
              </a:rPr>
              <a:t>تلفنی            </a:t>
            </a:r>
            <a:r>
              <a:rPr lang="fa-IR" b="1" dirty="0">
                <a:solidFill>
                  <a:prstClr val="black"/>
                </a:solidFill>
                <a:cs typeface="B Zar" panose="00000400000000000000" pitchFamily="2" charset="-78"/>
              </a:rPr>
              <a:t>هستند؟</a:t>
            </a:r>
          </a:p>
          <a:p>
            <a:pPr algn="just" rtl="1">
              <a:lnSpc>
                <a:spcPct val="150000"/>
              </a:lnSpc>
            </a:pPr>
            <a:r>
              <a:rPr lang="fa-IR" b="1" dirty="0" smtClean="0">
                <a:solidFill>
                  <a:srgbClr val="0070C0"/>
                </a:solidFill>
                <a:cs typeface="B Zar" panose="00000400000000000000" pitchFamily="2" charset="-78"/>
              </a:rPr>
              <a:t>پاسخ : </a:t>
            </a:r>
            <a:r>
              <a:rPr lang="fa-IR" b="1" dirty="0">
                <a:solidFill>
                  <a:prstClr val="black"/>
                </a:solidFill>
                <a:cs typeface="B Zar" panose="00000400000000000000" pitchFamily="2" charset="-78"/>
              </a:rPr>
              <a:t>دشمن در تخلیه تلفنی به دنبال اطلاعاتی است که از نظر ما ارزش چندانی ندارند</a:t>
            </a:r>
            <a:r>
              <a:rPr lang="fa-IR" b="1" dirty="0" smtClean="0">
                <a:solidFill>
                  <a:prstClr val="black"/>
                </a:solidFill>
                <a:cs typeface="B Zar" panose="00000400000000000000" pitchFamily="2" charset="-78"/>
              </a:rPr>
              <a:t>،   </a:t>
            </a:r>
            <a:r>
              <a:rPr lang="fa-IR" b="1" dirty="0">
                <a:solidFill>
                  <a:prstClr val="black"/>
                </a:solidFill>
                <a:cs typeface="B Zar" panose="00000400000000000000" pitchFamily="2" charset="-78"/>
              </a:rPr>
              <a:t>ولی در واقع برای دشمن ارزشمند محسوب می‏گردد. اطلاعات ما به واقع تکمیل کننده ی پازل اطلاعاتی دشمن است و آنها برای این کار هیچ محدودیت سنی اعمال نکرده و </a:t>
            </a:r>
            <a:r>
              <a:rPr lang="fa-IR" b="1" dirty="0" smtClean="0">
                <a:solidFill>
                  <a:prstClr val="black"/>
                </a:solidFill>
                <a:cs typeface="B Zar" panose="00000400000000000000" pitchFamily="2" charset="-78"/>
              </a:rPr>
              <a:t>از     </a:t>
            </a:r>
            <a:r>
              <a:rPr lang="fa-IR" b="1" dirty="0">
                <a:solidFill>
                  <a:prstClr val="black"/>
                </a:solidFill>
                <a:cs typeface="B Zar" panose="00000400000000000000" pitchFamily="2" charset="-78"/>
              </a:rPr>
              <a:t>کودکان ۶ ساله تا سالخوردگان ۹۰ ساله را مورد تخلیه تلفنی قرار داده‏اند.</a:t>
            </a:r>
            <a:endParaRPr lang="en-US" b="1" dirty="0">
              <a:solidFill>
                <a:prstClr val="black"/>
              </a:solidFill>
              <a:cs typeface="B Zar" panose="00000400000000000000" pitchFamily="2" charset="-78"/>
            </a:endParaRPr>
          </a:p>
        </p:txBody>
      </p:sp>
    </p:spTree>
    <p:extLst>
      <p:ext uri="{BB962C8B-B14F-4D97-AF65-F5344CB8AC3E}">
        <p14:creationId xmlns:p14="http://schemas.microsoft.com/office/powerpoint/2010/main" val="3930942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cef9594efe8aec39539a27944fa055d34218ee"/>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2665</Words>
  <Application>Microsoft Office PowerPoint</Application>
  <PresentationFormat>On-screen Show (16:9)</PresentationFormat>
  <Paragraphs>230</Paragraphs>
  <Slides>47</Slides>
  <Notes>0</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47</vt:i4>
      </vt:variant>
    </vt:vector>
  </HeadingPairs>
  <TitlesOfParts>
    <vt:vector size="71" baseType="lpstr">
      <vt:lpstr>Wingdings 2</vt:lpstr>
      <vt:lpstr>Tw Cen MT</vt:lpstr>
      <vt:lpstr>Wingdings</vt:lpstr>
      <vt:lpstr>Times New Roman</vt:lpstr>
      <vt:lpstr>B Titr</vt:lpstr>
      <vt:lpstr>IRANSansWeb</vt:lpstr>
      <vt:lpstr>Calibri</vt:lpstr>
      <vt:lpstr>naskh</vt:lpstr>
      <vt:lpstr>B Nazanin</vt:lpstr>
      <vt:lpstr>Garamond</vt:lpstr>
      <vt:lpstr>Trebuchet MS</vt:lpstr>
      <vt:lpstr>맑은 고딕</vt:lpstr>
      <vt:lpstr>B Esfehan</vt:lpstr>
      <vt:lpstr>B Titr,Bold</vt:lpstr>
      <vt:lpstr>Cambria</vt:lpstr>
      <vt:lpstr>B Morvarid</vt:lpstr>
      <vt:lpstr>Calibri Light</vt:lpstr>
      <vt:lpstr>B Jadid</vt:lpstr>
      <vt:lpstr>B Zar</vt:lpstr>
      <vt:lpstr>BYekan-light</vt:lpstr>
      <vt:lpstr>Arial</vt:lpstr>
      <vt:lpstr>Office Theme</vt:lpstr>
      <vt:lpstr>2_Office Theme</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جامعه هدف در تخلیه تلفنی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سطوح تخلیه تلفنی :</vt:lpstr>
      <vt:lpstr>محل تخلیه </vt:lpstr>
      <vt:lpstr>انگیزه همکاری تخلیه شدگان : </vt:lpstr>
      <vt:lpstr>مزاياي تخليه تلفني به ديگر شيوه هاي كسب خبراطلاعاتی (جاسوسی)</vt:lpstr>
      <vt:lpstr>PowerPoint Presentation</vt:lpstr>
      <vt:lpstr>PowerPoint Presentation</vt:lpstr>
      <vt:lpstr>PowerPoint Presentation</vt:lpstr>
      <vt:lpstr>عوامل موثر بر تخلیه تلفنی : </vt:lpstr>
      <vt:lpstr>PowerPoint Presentation</vt:lpstr>
      <vt:lpstr>تکنیک های تخلیه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harasat</cp:lastModifiedBy>
  <cp:revision>153</cp:revision>
  <dcterms:created xsi:type="dcterms:W3CDTF">2014-04-01T16:27:38Z</dcterms:created>
  <dcterms:modified xsi:type="dcterms:W3CDTF">2022-06-25T04:33:00Z</dcterms:modified>
</cp:coreProperties>
</file>